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sldIdLst>
    <p:sldId id="256" r:id="rId2"/>
    <p:sldId id="266" r:id="rId3"/>
    <p:sldId id="284" r:id="rId4"/>
    <p:sldId id="285" r:id="rId5"/>
    <p:sldId id="287" r:id="rId6"/>
    <p:sldId id="288" r:id="rId7"/>
    <p:sldId id="290" r:id="rId8"/>
    <p:sldId id="291" r:id="rId9"/>
    <p:sldId id="289" r:id="rId10"/>
    <p:sldId id="292" r:id="rId11"/>
    <p:sldId id="293" r:id="rId12"/>
    <p:sldId id="294" r:id="rId13"/>
    <p:sldId id="295" r:id="rId14"/>
    <p:sldId id="296" r:id="rId15"/>
    <p:sldId id="297" r:id="rId16"/>
    <p:sldId id="298" r:id="rId17"/>
    <p:sldId id="299" r:id="rId18"/>
    <p:sldId id="300" r:id="rId19"/>
    <p:sldId id="301" r:id="rId20"/>
    <p:sldId id="302" r:id="rId21"/>
    <p:sldId id="303" r:id="rId22"/>
    <p:sldId id="286" r:id="rId23"/>
    <p:sldId id="257"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3714B"/>
    <a:srgbClr val="6F6E54"/>
    <a:srgbClr val="D5B6A6"/>
    <a:srgbClr val="37392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21" autoAdjust="0"/>
    <p:restoredTop sz="94660"/>
  </p:normalViewPr>
  <p:slideViewPr>
    <p:cSldViewPr snapToGrid="0" showGuides="1">
      <p:cViewPr varScale="1">
        <p:scale>
          <a:sx n="109" d="100"/>
          <a:sy n="109" d="100"/>
        </p:scale>
        <p:origin x="80" y="192"/>
      </p:cViewPr>
      <p:guideLst>
        <p:guide orient="horz" pos="2160"/>
        <p:guide pos="3831"/>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41FD58-D98B-4373-9260-B9278975342E}" type="datetimeFigureOut">
              <a:rPr lang="zh-CN" altLang="en-US" smtClean="0"/>
              <a:t>2021/11/11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D08D0C-FC5C-4087-91EE-F0C8D0874C54}" type="slidenum">
              <a:rPr lang="zh-CN" altLang="en-US" smtClean="0"/>
              <a:t>‹#›</a:t>
            </a:fld>
            <a:endParaRPr lang="zh-CN" altLang="en-US"/>
          </a:p>
        </p:txBody>
      </p:sp>
    </p:spTree>
    <p:extLst>
      <p:ext uri="{BB962C8B-B14F-4D97-AF65-F5344CB8AC3E}">
        <p14:creationId xmlns:p14="http://schemas.microsoft.com/office/powerpoint/2010/main" val="14089763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实体关系提取作为视觉丰富的文件中的依赖关系解析</a:t>
            </a:r>
          </a:p>
        </p:txBody>
      </p:sp>
      <p:sp>
        <p:nvSpPr>
          <p:cNvPr id="4" name="灯片编号占位符 3"/>
          <p:cNvSpPr>
            <a:spLocks noGrp="1"/>
          </p:cNvSpPr>
          <p:nvPr>
            <p:ph type="sldNum" sz="quarter" idx="10"/>
          </p:nvPr>
        </p:nvSpPr>
        <p:spPr/>
        <p:txBody>
          <a:bodyPr/>
          <a:lstStyle/>
          <a:p>
            <a:fld id="{32D08D0C-FC5C-4087-91EE-F0C8D0874C54}" type="slidenum">
              <a:rPr lang="zh-CN" altLang="en-US" smtClean="0"/>
              <a:t>1</a:t>
            </a:fld>
            <a:endParaRPr lang="zh-CN" altLang="en-US"/>
          </a:p>
        </p:txBody>
      </p:sp>
    </p:spTree>
    <p:extLst>
      <p:ext uri="{BB962C8B-B14F-4D97-AF65-F5344CB8AC3E}">
        <p14:creationId xmlns:p14="http://schemas.microsoft.com/office/powerpoint/2010/main" val="38504185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D08D0C-FC5C-4087-91EE-F0C8D0874C54}"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5201228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D08D0C-FC5C-4087-91EE-F0C8D0874C54}"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6177263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D08D0C-FC5C-4087-91EE-F0C8D0874C54}"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1392882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D08D0C-FC5C-4087-91EE-F0C8D0874C54}"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6621181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D08D0C-FC5C-4087-91EE-F0C8D0874C54}"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40309747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D08D0C-FC5C-4087-91EE-F0C8D0874C54}"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5121873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D08D0C-FC5C-4087-91EE-F0C8D0874C54}"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42478063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D08D0C-FC5C-4087-91EE-F0C8D0874C54}"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531020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D08D0C-FC5C-4087-91EE-F0C8D0874C54}"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6277972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D08D0C-FC5C-4087-91EE-F0C8D0874C54}"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5824263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2D08D0C-FC5C-4087-91EE-F0C8D0874C54}" type="slidenum">
              <a:rPr lang="zh-CN" altLang="en-US" smtClean="0"/>
              <a:t>2</a:t>
            </a:fld>
            <a:endParaRPr lang="zh-CN" altLang="en-US"/>
          </a:p>
        </p:txBody>
      </p:sp>
    </p:spTree>
    <p:extLst>
      <p:ext uri="{BB962C8B-B14F-4D97-AF65-F5344CB8AC3E}">
        <p14:creationId xmlns:p14="http://schemas.microsoft.com/office/powerpoint/2010/main" val="6631816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D08D0C-FC5C-4087-91EE-F0C8D0874C54}"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4214429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D08D0C-FC5C-4087-91EE-F0C8D0874C54}"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434568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D08D0C-FC5C-4087-91EE-F0C8D0874C54}"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42812979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2D08D0C-FC5C-4087-91EE-F0C8D0874C54}" type="slidenum">
              <a:rPr lang="zh-CN" altLang="en-US" smtClean="0"/>
              <a:t>23</a:t>
            </a:fld>
            <a:endParaRPr lang="zh-CN" altLang="en-US"/>
          </a:p>
        </p:txBody>
      </p:sp>
    </p:spTree>
    <p:extLst>
      <p:ext uri="{BB962C8B-B14F-4D97-AF65-F5344CB8AC3E}">
        <p14:creationId xmlns:p14="http://schemas.microsoft.com/office/powerpoint/2010/main" val="345067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D08D0C-FC5C-4087-91EE-F0C8D0874C54}"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5851761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D08D0C-FC5C-4087-91EE-F0C8D0874C54}"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2517103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D08D0C-FC5C-4087-91EE-F0C8D0874C54}"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6416441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D08D0C-FC5C-4087-91EE-F0C8D0874C54}"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1721830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D08D0C-FC5C-4087-91EE-F0C8D0874C54}"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8169394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D08D0C-FC5C-4087-91EE-F0C8D0874C54}"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8258278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D08D0C-FC5C-4087-91EE-F0C8D0874C54}"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3650256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42E609D9-7DA5-4E7D-84F8-02FFB66B2441}" type="datetimeFigureOut">
              <a:rPr lang="zh-CN" altLang="en-US" smtClean="0"/>
              <a:t>2021/11/11</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AF1E2E32-F8B8-447D-960A-E3973DB6F278}"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a:xfrm>
            <a:off x="838200" y="1825625"/>
            <a:ext cx="10515600" cy="43513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42E609D9-7DA5-4E7D-84F8-02FFB66B2441}" type="datetimeFigureOut">
              <a:rPr lang="zh-CN" altLang="en-US" smtClean="0"/>
              <a:t>2021/11/11</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AF1E2E32-F8B8-447D-960A-E3973DB6F278}"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42E609D9-7DA5-4E7D-84F8-02FFB66B2441}" type="datetimeFigureOut">
              <a:rPr lang="zh-CN" altLang="en-US" smtClean="0"/>
              <a:t>2021/11/11</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AF1E2E32-F8B8-447D-960A-E3973DB6F278}"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hasCustomPrompt="1"/>
          </p:nvPr>
        </p:nvSpPr>
        <p:spPr>
          <a:xfrm>
            <a:off x="838200" y="1825625"/>
            <a:ext cx="10515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42E609D9-7DA5-4E7D-84F8-02FFB66B2441}" type="datetimeFigureOut">
              <a:rPr lang="zh-CN" altLang="en-US" smtClean="0"/>
              <a:t>2021/11/11</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AF1E2E32-F8B8-447D-960A-E3973DB6F278}"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42E609D9-7DA5-4E7D-84F8-02FFB66B2441}" type="datetimeFigureOut">
              <a:rPr lang="zh-CN" altLang="en-US" smtClean="0"/>
              <a:t>2021/11/11</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AF1E2E32-F8B8-447D-960A-E3973DB6F278}"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42E609D9-7DA5-4E7D-84F8-02FFB66B2441}" type="datetimeFigureOut">
              <a:rPr lang="zh-CN" altLang="en-US" smtClean="0"/>
              <a:t>2021/11/11</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AF1E2E32-F8B8-447D-960A-E3973DB6F278}"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42E609D9-7DA5-4E7D-84F8-02FFB66B2441}" type="datetimeFigureOut">
              <a:rPr lang="zh-CN" altLang="en-US" smtClean="0"/>
              <a:t>2021/11/11</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AF1E2E32-F8B8-447D-960A-E3973DB6F278}"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42E609D9-7DA5-4E7D-84F8-02FFB66B2441}" type="datetimeFigureOut">
              <a:rPr lang="zh-CN" altLang="en-US" smtClean="0"/>
              <a:t>2021/11/11</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AF1E2E32-F8B8-447D-960A-E3973DB6F278}"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42E609D9-7DA5-4E7D-84F8-02FFB66B2441}" type="datetimeFigureOut">
              <a:rPr lang="zh-CN" altLang="en-US" smtClean="0"/>
              <a:t>2021/11/11</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AF1E2E32-F8B8-447D-960A-E3973DB6F278}"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42E609D9-7DA5-4E7D-84F8-02FFB66B2441}" type="datetimeFigureOut">
              <a:rPr lang="zh-CN" altLang="en-US" smtClean="0"/>
              <a:t>2021/11/11</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AF1E2E32-F8B8-447D-960A-E3973DB6F278}"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42E609D9-7DA5-4E7D-84F8-02FFB66B2441}" type="datetimeFigureOut">
              <a:rPr lang="zh-CN" altLang="en-US" smtClean="0"/>
              <a:t>2021/11/11</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AF1E2E32-F8B8-447D-960A-E3973DB6F278}"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矩形 6"/>
          <p:cNvSpPr/>
          <p:nvPr userDrawn="1"/>
        </p:nvSpPr>
        <p:spPr>
          <a:xfrm>
            <a:off x="2943628" y="2522373"/>
            <a:ext cx="6312131" cy="1384995"/>
          </a:xfrm>
          <a:prstGeom prst="rect">
            <a:avLst/>
          </a:prstGeom>
        </p:spPr>
        <p:txBody>
          <a:bodyPr wrap="square">
            <a:spAutoFit/>
          </a:bodyPr>
          <a:lstStyle/>
          <a:p>
            <a:pPr algn="ctr">
              <a:lnSpc>
                <a:spcPct val="200000"/>
              </a:lnSpc>
            </a:pPr>
            <a:r>
              <a:rPr lang="zh-CN" altLang="en-US" sz="1400" b="1" dirty="0">
                <a:solidFill>
                  <a:schemeClr val="accent1">
                    <a:lumMod val="50000"/>
                    <a:alpha val="0"/>
                  </a:schemeClr>
                </a:solidFill>
                <a:latin typeface="微软雅黑" panose="020B0503020204020204" pitchFamily="34" charset="-122"/>
                <a:ea typeface="微软雅黑" panose="020B0503020204020204" pitchFamily="34" charset="-122"/>
                <a:sym typeface="逐浪细阁体" panose="03000509000000000000" pitchFamily="65" charset="-122"/>
              </a:rPr>
              <a:t>感谢您下载包图网平台上提供的</a:t>
            </a:r>
            <a:r>
              <a:rPr lang="en-US" altLang="zh-CN" sz="1400" b="1" dirty="0">
                <a:solidFill>
                  <a:schemeClr val="accent1">
                    <a:lumMod val="50000"/>
                    <a:alpha val="0"/>
                  </a:schemeClr>
                </a:solidFill>
                <a:latin typeface="微软雅黑" panose="020B0503020204020204" pitchFamily="34" charset="-122"/>
                <a:ea typeface="微软雅黑" panose="020B0503020204020204" pitchFamily="34" charset="-122"/>
                <a:sym typeface="逐浪细阁体" panose="03000509000000000000" pitchFamily="65" charset="-122"/>
              </a:rPr>
              <a:t>PPT</a:t>
            </a:r>
            <a:r>
              <a:rPr lang="zh-CN" altLang="en-US" sz="1400" b="1" dirty="0">
                <a:solidFill>
                  <a:schemeClr val="accent1">
                    <a:lumMod val="50000"/>
                    <a:alpha val="0"/>
                  </a:schemeClr>
                </a:solidFill>
                <a:latin typeface="微软雅黑" panose="020B0503020204020204" pitchFamily="34" charset="-122"/>
                <a:ea typeface="微软雅黑" panose="020B0503020204020204" pitchFamily="34" charset="-122"/>
                <a:sym typeface="逐浪细阁体" panose="03000509000000000000" pitchFamily="65" charset="-122"/>
              </a:rPr>
              <a:t>作品，为了您和包图网以及原创作者的利益，请勿复制、传播、销售，否则将承担法律责任！包图网将对作品进行维权，按照传播下载次数进行十倍的索取赔偿！</a:t>
            </a:r>
            <a:endParaRPr lang="en-US" altLang="zh-CN" sz="1400" b="1" dirty="0">
              <a:solidFill>
                <a:schemeClr val="accent1">
                  <a:lumMod val="50000"/>
                  <a:alpha val="0"/>
                </a:schemeClr>
              </a:solidFill>
              <a:latin typeface="微软雅黑" panose="020B0503020204020204" pitchFamily="34" charset="-122"/>
              <a:ea typeface="微软雅黑" panose="020B0503020204020204" pitchFamily="34" charset="-122"/>
              <a:sym typeface="逐浪细阁体" panose="03000509000000000000" pitchFamily="65"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3.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3.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3.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3.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3.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3.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3.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3.pn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3.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3.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3.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3.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4.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3.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3.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3.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9000" b="-9000"/>
          </a:stretch>
        </a:blipFill>
        <a:effectLst/>
      </p:bgPr>
    </p:bg>
    <p:spTree>
      <p:nvGrpSpPr>
        <p:cNvPr id="1" name=""/>
        <p:cNvGrpSpPr/>
        <p:nvPr/>
      </p:nvGrpSpPr>
      <p:grpSpPr>
        <a:xfrm>
          <a:off x="0" y="0"/>
          <a:ext cx="0" cy="0"/>
          <a:chOff x="0" y="0"/>
          <a:chExt cx="0" cy="0"/>
        </a:xfrm>
      </p:grpSpPr>
      <p:sp>
        <p:nvSpPr>
          <p:cNvPr id="4" name="矩形 3"/>
          <p:cNvSpPr/>
          <p:nvPr/>
        </p:nvSpPr>
        <p:spPr>
          <a:xfrm>
            <a:off x="0" y="3225800"/>
            <a:ext cx="12192000" cy="36315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latin typeface="Open Sans" panose="020B0606030504020204" pitchFamily="34" charset="0"/>
              <a:ea typeface="微软雅黑" panose="020B0503020204020204" pitchFamily="34" charset="-122"/>
              <a:sym typeface="Open Sans" panose="020B0606030504020204" pitchFamily="34" charset="0"/>
            </a:endParaRPr>
          </a:p>
        </p:txBody>
      </p:sp>
      <p:sp>
        <p:nvSpPr>
          <p:cNvPr id="8" name="文本框 7"/>
          <p:cNvSpPr txBox="1"/>
          <p:nvPr/>
        </p:nvSpPr>
        <p:spPr>
          <a:xfrm>
            <a:off x="3457452" y="4205089"/>
            <a:ext cx="7711572" cy="954107"/>
          </a:xfrm>
          <a:prstGeom prst="rect">
            <a:avLst/>
          </a:prstGeom>
          <a:noFill/>
        </p:spPr>
        <p:txBody>
          <a:bodyPr wrap="square" rtlCol="0">
            <a:spAutoFit/>
          </a:bodyPr>
          <a:lstStyle/>
          <a:p>
            <a:pPr algn="just"/>
            <a:r>
              <a:rPr lang="en-US" altLang="zh-CN" sz="2800" b="1" dirty="0">
                <a:solidFill>
                  <a:schemeClr val="accent2"/>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Entity Relation Extraction as Dependency Parsing in Visually Rich Documents</a:t>
            </a:r>
            <a:endParaRPr lang="zh-CN" altLang="en-US" sz="2800" b="1" dirty="0">
              <a:solidFill>
                <a:schemeClr val="accent2"/>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endParaRPr>
          </a:p>
        </p:txBody>
      </p:sp>
      <p:sp>
        <p:nvSpPr>
          <p:cNvPr id="9" name="íṧľîḍé"/>
          <p:cNvSpPr txBox="1"/>
          <p:nvPr/>
        </p:nvSpPr>
        <p:spPr>
          <a:xfrm>
            <a:off x="10874688" y="5800981"/>
            <a:ext cx="1088080" cy="510535"/>
          </a:xfrm>
          <a:prstGeom prst="rect">
            <a:avLst/>
          </a:prstGeom>
          <a:noFill/>
        </p:spPr>
        <p:txBody>
          <a:bodyPr wrap="square" lIns="90000" tIns="46800" rIns="90000" bIns="46800" rtlCol="0">
            <a:normAutofit/>
          </a:bodyPr>
          <a:lstStyle/>
          <a:p>
            <a:pPr>
              <a:lnSpc>
                <a:spcPct val="150000"/>
              </a:lnSpc>
            </a:pPr>
            <a:r>
              <a:rPr lang="zh-CN" altLang="en-US" sz="1400" b="1" spc="600" dirty="0">
                <a:solidFill>
                  <a:schemeClr val="accent2"/>
                </a:solidFill>
                <a:latin typeface="Open Sans" panose="020B0606030504020204" pitchFamily="34" charset="0"/>
                <a:ea typeface="微软雅黑" panose="020B0503020204020204" pitchFamily="34" charset="-122"/>
                <a:cs typeface="+mn-ea"/>
                <a:sym typeface="Open Sans" panose="020B0606030504020204" pitchFamily="34" charset="0"/>
              </a:rPr>
              <a:t>司雨蒙</a:t>
            </a:r>
            <a:endParaRPr lang="en-US" altLang="zh-CN" sz="1400" b="1" spc="600" dirty="0">
              <a:solidFill>
                <a:schemeClr val="accent2"/>
              </a:solidFill>
              <a:latin typeface="Open Sans" panose="020B0606030504020204" pitchFamily="34" charset="0"/>
              <a:ea typeface="微软雅黑" panose="020B0503020204020204" pitchFamily="34" charset="-122"/>
              <a:cs typeface="+mn-ea"/>
              <a:sym typeface="Open Sans" panose="020B0606030504020204" pitchFamily="34" charset="0"/>
            </a:endParaRPr>
          </a:p>
        </p:txBody>
      </p:sp>
      <p:pic>
        <p:nvPicPr>
          <p:cNvPr id="2" name="まももP - 歴史を紡ぐ者">
            <a:hlinkClick r:id="" action="ppaction://media"/>
          </p:cNvPr>
          <p:cNvPicPr>
            <a:picLocks noChangeAspect="1"/>
          </p:cNvPicPr>
          <p:nvPr>
            <a:audioFile r:link="rId2"/>
            <p:extLst>
              <p:ext uri="{DAA4B4D4-6D71-4841-9C94-3DE7FCFB9230}">
                <p14:media xmlns:p14="http://schemas.microsoft.com/office/powerpoint/2010/main" r:embed="rId1">
                  <p14:fade in="5000" out="5000"/>
                </p14:media>
              </p:ext>
            </p:extLst>
          </p:nvPr>
        </p:nvPicPr>
        <p:blipFill>
          <a:blip r:embed="rId6"/>
          <a:stretch>
            <a:fillRect/>
          </a:stretch>
        </p:blipFill>
        <p:spPr>
          <a:xfrm>
            <a:off x="13081000" y="3225800"/>
            <a:ext cx="406400" cy="406400"/>
          </a:xfrm>
          <a:prstGeom prst="rect">
            <a:avLst/>
          </a:prstGeom>
        </p:spPr>
      </p:pic>
      <p:pic>
        <p:nvPicPr>
          <p:cNvPr id="3" name="图片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95385" y="4065275"/>
            <a:ext cx="1455487" cy="145548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74393" y="285141"/>
            <a:ext cx="712727" cy="684812"/>
            <a:chOff x="4570473" y="781806"/>
            <a:chExt cx="5589527" cy="537060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580000">
              <a:off x="3448806" y="1903473"/>
              <a:ext cx="5294387" cy="3051054"/>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4405" y="1428287"/>
              <a:ext cx="2935595" cy="4724119"/>
            </a:xfrm>
            <a:prstGeom prst="rect">
              <a:avLst/>
            </a:prstGeom>
          </p:spPr>
        </p:pic>
      </p:grpSp>
      <p:sp>
        <p:nvSpPr>
          <p:cNvPr id="6" name="文本框 5"/>
          <p:cNvSpPr txBox="1"/>
          <p:nvPr/>
        </p:nvSpPr>
        <p:spPr>
          <a:xfrm>
            <a:off x="1339577" y="299432"/>
            <a:ext cx="371856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600" normalizeH="0" baseline="0" noProof="0" dirty="0">
                <a:ln>
                  <a:noFill/>
                </a:ln>
                <a:solidFill>
                  <a:srgbClr val="D34817">
                    <a:lumMod val="75000"/>
                  </a:srgbClr>
                </a:solidFill>
                <a:effectLst/>
                <a:uLnTx/>
                <a:uFillTx/>
                <a:latin typeface="Open Sans" panose="020B0606030504020204" pitchFamily="34" charset="0"/>
                <a:ea typeface="微软雅黑" panose="020B0503020204020204" pitchFamily="34" charset="-122"/>
                <a:cs typeface="+mn-cs"/>
                <a:sym typeface="Open Sans" panose="020B0606030504020204" pitchFamily="34" charset="0"/>
              </a:rPr>
              <a:t>实体表示</a:t>
            </a:r>
          </a:p>
        </p:txBody>
      </p:sp>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3113" y="125468"/>
            <a:ext cx="1148148" cy="1148148"/>
          </a:xfrm>
          <a:prstGeom prst="rect">
            <a:avLst/>
          </a:prstGeom>
        </p:spPr>
      </p:pic>
      <p:pic>
        <p:nvPicPr>
          <p:cNvPr id="13" name="图片 12">
            <a:extLst>
              <a:ext uri="{FF2B5EF4-FFF2-40B4-BE49-F238E27FC236}">
                <a16:creationId xmlns:a16="http://schemas.microsoft.com/office/drawing/2014/main" id="{A225FDA7-F485-40AE-A16C-074249B3B13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6994" y="1169444"/>
            <a:ext cx="4626549" cy="4243070"/>
          </a:xfrm>
          <a:prstGeom prst="rect">
            <a:avLst/>
          </a:prstGeom>
        </p:spPr>
      </p:pic>
      <p:sp>
        <p:nvSpPr>
          <p:cNvPr id="5" name="文本框 4">
            <a:extLst>
              <a:ext uri="{FF2B5EF4-FFF2-40B4-BE49-F238E27FC236}">
                <a16:creationId xmlns:a16="http://schemas.microsoft.com/office/drawing/2014/main" id="{F581DB32-6FA3-4BFD-AA05-0ADEC2146B02}"/>
              </a:ext>
            </a:extLst>
          </p:cNvPr>
          <p:cNvSpPr txBox="1"/>
          <p:nvPr/>
        </p:nvSpPr>
        <p:spPr>
          <a:xfrm>
            <a:off x="5671595" y="1674674"/>
            <a:ext cx="5076794" cy="1754326"/>
          </a:xfrm>
          <a:prstGeom prst="rect">
            <a:avLst/>
          </a:prstGeom>
          <a:noFill/>
        </p:spPr>
        <p:txBody>
          <a:bodyPr wrap="square" rtlCol="0">
            <a:spAutoFit/>
          </a:bodyPr>
          <a:lstStyle/>
          <a:p>
            <a:r>
              <a:rPr lang="zh-CN" altLang="en-US" dirty="0"/>
              <a:t>在表示层，为了获得更好的实体表示，作者比较了不同的语义实体信息编码方式，包括词组和布局特征。</a:t>
            </a:r>
            <a:r>
              <a:rPr lang="zh-CN" altLang="en-US" b="0" i="0" dirty="0">
                <a:solidFill>
                  <a:srgbClr val="182026"/>
                </a:solidFill>
                <a:effectLst/>
                <a:latin typeface="-apple-system"/>
              </a:rPr>
              <a:t>作者将实体标签映射到标签嵌入中，作为依赖解析中的 </a:t>
            </a:r>
            <a:r>
              <a:rPr lang="en-US" altLang="zh-CN" b="0" i="0" dirty="0">
                <a:solidFill>
                  <a:srgbClr val="182026"/>
                </a:solidFill>
                <a:effectLst/>
                <a:latin typeface="-apple-system"/>
              </a:rPr>
              <a:t>POS </a:t>
            </a:r>
            <a:r>
              <a:rPr lang="zh-CN" altLang="en-US" b="0" i="0" dirty="0">
                <a:solidFill>
                  <a:srgbClr val="182026"/>
                </a:solidFill>
                <a:effectLst/>
                <a:latin typeface="-apple-system"/>
              </a:rPr>
              <a:t>标签嵌入，然后将实体表示和标签嵌入连接起来作为每个语义实体的文档编码器的输入。</a:t>
            </a:r>
            <a:endParaRPr lang="zh-CN" altLang="en-US" dirty="0"/>
          </a:p>
        </p:txBody>
      </p:sp>
      <mc:AlternateContent xmlns:mc="http://schemas.openxmlformats.org/markup-compatibility/2006" xmlns:a14="http://schemas.microsoft.com/office/drawing/2010/main">
        <mc:Choice Requires="a14">
          <p:sp>
            <p:nvSpPr>
              <p:cNvPr id="7" name="文本框 6">
                <a:extLst>
                  <a:ext uri="{FF2B5EF4-FFF2-40B4-BE49-F238E27FC236}">
                    <a16:creationId xmlns:a16="http://schemas.microsoft.com/office/drawing/2014/main" id="{AD38FE98-CE91-42C3-9546-F3246B9E2FAA}"/>
                  </a:ext>
                </a:extLst>
              </p:cNvPr>
              <p:cNvSpPr txBox="1"/>
              <p:nvPr/>
            </p:nvSpPr>
            <p:spPr>
              <a:xfrm>
                <a:off x="5839428" y="3520435"/>
                <a:ext cx="4132162" cy="92333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zh-CN" i="1" dirty="0" smtClean="0">
                              <a:latin typeface="Cambria Math" panose="02040503050406030204" pitchFamily="18" charset="0"/>
                            </a:rPr>
                          </m:ctrlPr>
                        </m:sSubPr>
                        <m:e>
                          <m:sSub>
                            <m:sSubPr>
                              <m:ctrlPr>
                                <a:rPr lang="en-US" altLang="zh-CN" i="1" dirty="0" smtClean="0">
                                  <a:latin typeface="Cambria Math" panose="02040503050406030204" pitchFamily="18" charset="0"/>
                                </a:rPr>
                              </m:ctrlPr>
                            </m:sSubPr>
                            <m:e>
                              <m:r>
                                <a:rPr lang="en-US" altLang="zh-CN" b="0" i="1" dirty="0" smtClean="0">
                                  <a:latin typeface="Cambria Math" panose="02040503050406030204" pitchFamily="18" charset="0"/>
                                </a:rPr>
                                <m:t>𝑒</m:t>
                              </m:r>
                            </m:e>
                            <m:sub>
                              <m:r>
                                <a:rPr lang="en-US" altLang="zh-CN" b="0" i="1" dirty="0" smtClean="0">
                                  <a:latin typeface="Cambria Math" panose="02040503050406030204" pitchFamily="18" charset="0"/>
                                </a:rPr>
                                <m:t>𝑖</m:t>
                              </m:r>
                            </m:sub>
                          </m:sSub>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𝑏</m:t>
                          </m:r>
                        </m:e>
                        <m:sub>
                          <m:r>
                            <a:rPr lang="en-US" altLang="zh-CN" b="0" i="1" dirty="0" smtClean="0">
                              <a:latin typeface="Cambria Math" panose="02040503050406030204" pitchFamily="18" charset="0"/>
                            </a:rPr>
                            <m:t>𝑖</m:t>
                          </m:r>
                        </m:sub>
                      </m:sSub>
                      <m:r>
                        <a:rPr lang="en-US" altLang="zh-CN" i="1" dirty="0" smtClean="0">
                          <a:latin typeface="Cambria Math" panose="02040503050406030204" pitchFamily="18" charset="0"/>
                          <a:ea typeface="Cambria Math" panose="02040503050406030204" pitchFamily="18" charset="0"/>
                        </a:rPr>
                        <m:t>⊕</m:t>
                      </m:r>
                      <m:sSub>
                        <m:sSubPr>
                          <m:ctrlPr>
                            <a:rPr lang="en-US" altLang="zh-CN" i="1" dirty="0" smtClean="0">
                              <a:latin typeface="Cambria Math" panose="02040503050406030204" pitchFamily="18" charset="0"/>
                              <a:ea typeface="Cambria Math" panose="02040503050406030204" pitchFamily="18" charset="0"/>
                            </a:rPr>
                          </m:ctrlPr>
                        </m:sSubPr>
                        <m:e>
                          <m:r>
                            <a:rPr lang="en-US" altLang="zh-CN" b="0" i="1" dirty="0" smtClean="0">
                              <a:latin typeface="Cambria Math" panose="02040503050406030204" pitchFamily="18" charset="0"/>
                              <a:ea typeface="Cambria Math" panose="02040503050406030204" pitchFamily="18" charset="0"/>
                            </a:rPr>
                            <m:t>𝑙</m:t>
                          </m:r>
                        </m:e>
                        <m:sub>
                          <m:r>
                            <a:rPr lang="en-US" altLang="zh-CN" b="0" i="1" dirty="0" smtClean="0">
                              <a:latin typeface="Cambria Math" panose="02040503050406030204" pitchFamily="18" charset="0"/>
                              <a:ea typeface="Cambria Math" panose="02040503050406030204" pitchFamily="18" charset="0"/>
                            </a:rPr>
                            <m:t>𝑖</m:t>
                          </m:r>
                        </m:sub>
                      </m:sSub>
                    </m:oMath>
                  </m:oMathPara>
                </a14:m>
                <a:endParaRPr lang="en-US" altLang="zh-CN" dirty="0">
                  <a:ea typeface="Cambria Math" panose="02040503050406030204" pitchFamily="18" charset="0"/>
                </a:endParaRPr>
              </a:p>
              <a:p>
                <a14:m>
                  <m:oMath xmlns:m="http://schemas.openxmlformats.org/officeDocument/2006/math">
                    <m:sSub>
                      <m:sSubPr>
                        <m:ctrlPr>
                          <a:rPr lang="en-US" altLang="zh-CN" i="1" dirty="0" smtClean="0">
                            <a:latin typeface="Cambria Math" panose="02040503050406030204" pitchFamily="18" charset="0"/>
                            <a:ea typeface="Cambria Math" panose="02040503050406030204" pitchFamily="18" charset="0"/>
                          </a:rPr>
                        </m:ctrlPr>
                      </m:sSubPr>
                      <m:e>
                        <m:r>
                          <a:rPr lang="en-US" altLang="zh-CN" b="0" i="1" dirty="0" smtClean="0">
                            <a:latin typeface="Cambria Math" panose="02040503050406030204" pitchFamily="18" charset="0"/>
                            <a:ea typeface="Cambria Math" panose="02040503050406030204" pitchFamily="18" charset="0"/>
                          </a:rPr>
                          <m:t>𝑙</m:t>
                        </m:r>
                      </m:e>
                      <m:sub>
                        <m:r>
                          <a:rPr lang="en-US" altLang="zh-CN" b="0" i="1" dirty="0" smtClean="0">
                            <a:latin typeface="Cambria Math" panose="02040503050406030204" pitchFamily="18" charset="0"/>
                            <a:ea typeface="Cambria Math" panose="02040503050406030204" pitchFamily="18" charset="0"/>
                          </a:rPr>
                          <m:t>𝑖</m:t>
                        </m:r>
                      </m:sub>
                    </m:sSub>
                    <m:r>
                      <a:rPr lang="zh-CN" altLang="en-US" i="1" dirty="0">
                        <a:latin typeface="Cambria Math" panose="02040503050406030204" pitchFamily="18" charset="0"/>
                        <a:ea typeface="Cambria Math" panose="02040503050406030204" pitchFamily="18" charset="0"/>
                      </a:rPr>
                      <m:t>表示</m:t>
                    </m:r>
                  </m:oMath>
                </a14:m>
                <a:r>
                  <a:rPr lang="zh-CN" altLang="en-US" dirty="0"/>
                  <a:t>实体标签嵌入，</a:t>
                </a:r>
                <a:r>
                  <a:rPr lang="en-US" altLang="zh-CN" dirty="0"/>
                  <a:t> </a:t>
                </a:r>
                <a14:m>
                  <m:oMath xmlns:m="http://schemas.openxmlformats.org/officeDocument/2006/math">
                    <m:sSub>
                      <m:sSubPr>
                        <m:ctrlPr>
                          <a:rPr lang="en-US" altLang="zh-CN" i="1" dirty="0">
                            <a:latin typeface="Cambria Math" panose="02040503050406030204" pitchFamily="18" charset="0"/>
                          </a:rPr>
                        </m:ctrlPr>
                      </m:sSubPr>
                      <m:e>
                        <m:r>
                          <a:rPr lang="en-US" altLang="zh-CN" i="1" dirty="0">
                            <a:latin typeface="Cambria Math" panose="02040503050406030204" pitchFamily="18" charset="0"/>
                          </a:rPr>
                          <m:t>𝑏</m:t>
                        </m:r>
                      </m:e>
                      <m:sub>
                        <m:r>
                          <a:rPr lang="en-US" altLang="zh-CN" i="1" dirty="0">
                            <a:latin typeface="Cambria Math" panose="02040503050406030204" pitchFamily="18" charset="0"/>
                          </a:rPr>
                          <m:t>𝑖</m:t>
                        </m:r>
                      </m:sub>
                    </m:sSub>
                    <m:r>
                      <a:rPr lang="zh-CN" altLang="en-US" i="1" dirty="0" smtClean="0">
                        <a:latin typeface="Cambria Math" panose="02040503050406030204" pitchFamily="18" charset="0"/>
                      </a:rPr>
                      <m:t>为</m:t>
                    </m:r>
                  </m:oMath>
                </a14:m>
                <a:r>
                  <a:rPr lang="zh-CN" altLang="en-US" dirty="0"/>
                  <a:t>语义实体的表示。</a:t>
                </a:r>
              </a:p>
            </p:txBody>
          </p:sp>
        </mc:Choice>
        <mc:Fallback xmlns="">
          <p:sp>
            <p:nvSpPr>
              <p:cNvPr id="7" name="文本框 6">
                <a:extLst>
                  <a:ext uri="{FF2B5EF4-FFF2-40B4-BE49-F238E27FC236}">
                    <a16:creationId xmlns:a16="http://schemas.microsoft.com/office/drawing/2014/main" id="{AD38FE98-CE91-42C3-9546-F3246B9E2FAA}"/>
                  </a:ext>
                </a:extLst>
              </p:cNvPr>
              <p:cNvSpPr txBox="1">
                <a:spLocks noRot="1" noChangeAspect="1" noMove="1" noResize="1" noEditPoints="1" noAdjustHandles="1" noChangeArrowheads="1" noChangeShapeType="1" noTextEdit="1"/>
              </p:cNvSpPr>
              <p:nvPr/>
            </p:nvSpPr>
            <p:spPr>
              <a:xfrm>
                <a:off x="5839428" y="3520435"/>
                <a:ext cx="4132162" cy="923330"/>
              </a:xfrm>
              <a:prstGeom prst="rect">
                <a:avLst/>
              </a:prstGeom>
              <a:blipFill>
                <a:blip r:embed="rId7"/>
                <a:stretch>
                  <a:fillRect l="-1327" b="-921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126453314"/>
      </p:ext>
    </p:extLst>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74393" y="285141"/>
            <a:ext cx="712727" cy="684812"/>
            <a:chOff x="4570473" y="781806"/>
            <a:chExt cx="5589527" cy="537060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580000">
              <a:off x="3448806" y="1903473"/>
              <a:ext cx="5294387" cy="3051054"/>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4405" y="1428287"/>
              <a:ext cx="2935595" cy="4724119"/>
            </a:xfrm>
            <a:prstGeom prst="rect">
              <a:avLst/>
            </a:prstGeom>
          </p:spPr>
        </p:pic>
      </p:grpSp>
      <p:sp>
        <p:nvSpPr>
          <p:cNvPr id="6" name="文本框 5"/>
          <p:cNvSpPr txBox="1"/>
          <p:nvPr/>
        </p:nvSpPr>
        <p:spPr>
          <a:xfrm>
            <a:off x="1339577" y="299432"/>
            <a:ext cx="371856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600" normalizeH="0" baseline="0" noProof="0" dirty="0">
                <a:ln>
                  <a:noFill/>
                </a:ln>
                <a:solidFill>
                  <a:srgbClr val="D34817">
                    <a:lumMod val="75000"/>
                  </a:srgbClr>
                </a:solidFill>
                <a:effectLst/>
                <a:uLnTx/>
                <a:uFillTx/>
                <a:latin typeface="Open Sans" panose="020B0606030504020204" pitchFamily="34" charset="0"/>
                <a:ea typeface="微软雅黑" panose="020B0503020204020204" pitchFamily="34" charset="-122"/>
                <a:cs typeface="+mn-cs"/>
                <a:sym typeface="Open Sans" panose="020B0606030504020204" pitchFamily="34" charset="0"/>
              </a:rPr>
              <a:t>文件编码器</a:t>
            </a:r>
          </a:p>
        </p:txBody>
      </p:sp>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3113" y="125468"/>
            <a:ext cx="1148148" cy="1148148"/>
          </a:xfrm>
          <a:prstGeom prst="rect">
            <a:avLst/>
          </a:prstGeom>
        </p:spPr>
      </p:pic>
      <p:sp>
        <p:nvSpPr>
          <p:cNvPr id="5" name="文本框 4">
            <a:extLst>
              <a:ext uri="{FF2B5EF4-FFF2-40B4-BE49-F238E27FC236}">
                <a16:creationId xmlns:a16="http://schemas.microsoft.com/office/drawing/2014/main" id="{F581DB32-6FA3-4BFD-AA05-0ADEC2146B02}"/>
              </a:ext>
            </a:extLst>
          </p:cNvPr>
          <p:cNvSpPr txBox="1"/>
          <p:nvPr/>
        </p:nvSpPr>
        <p:spPr>
          <a:xfrm>
            <a:off x="1087120" y="1169444"/>
            <a:ext cx="9695993"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作者比较了不同的文档编码器，包括 </a:t>
            </a: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Transformer</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a:t>
            </a:r>
            <a:r>
              <a:rPr kumimoji="0" lang="en-US" altLang="zh-CN" sz="18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BiLSTM</a:t>
            </a: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和 </a:t>
            </a: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GCN</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。将实体的表示馈送到文档编码器中，获得编码器的输出作为实体的上下文表示。</a:t>
            </a:r>
          </a:p>
        </p:txBody>
      </p:sp>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A1663122-1F34-4227-9C73-2BFAB21286E1}"/>
                  </a:ext>
                </a:extLst>
              </p:cNvPr>
              <p:cNvSpPr txBox="1"/>
              <p:nvPr/>
            </p:nvSpPr>
            <p:spPr>
              <a:xfrm>
                <a:off x="1087119" y="1815775"/>
                <a:ext cx="9695993" cy="1347548"/>
              </a:xfrm>
              <a:prstGeom prst="rect">
                <a:avLst/>
              </a:prstGeom>
              <a:noFill/>
            </p:spPr>
            <p:txBody>
              <a:bodyPr wrap="square" rtlCol="0">
                <a:spAutoFit/>
              </a:bodyPr>
              <a:lstStyle/>
              <a:p>
                <a:r>
                  <a:rPr lang="zh-CN" altLang="en-US" dirty="0"/>
                  <a:t>在</a:t>
                </a:r>
                <a:r>
                  <a:rPr lang="en-US" altLang="zh-CN" dirty="0"/>
                  <a:t>GCN</a:t>
                </a:r>
                <a:r>
                  <a:rPr lang="zh-CN" altLang="en-US" dirty="0"/>
                  <a:t>编码器中，更新实体和边缘的表示时，边缘嵌入由</a:t>
                </a:r>
                <a:r>
                  <a:rPr lang="en-US" altLang="zh-CN" dirty="0"/>
                  <a:t>2</a:t>
                </a:r>
                <a:r>
                  <a:rPr lang="zh-CN" altLang="en-US" dirty="0"/>
                  <a:t>个布局特征组成：</a:t>
                </a:r>
                <a14:m>
                  <m:oMath xmlns:m="http://schemas.openxmlformats.org/officeDocument/2006/math">
                    <m:sSub>
                      <m:sSubPr>
                        <m:ctrlPr>
                          <a:rPr lang="en-US" altLang="zh-CN" i="1" smtClean="0">
                            <a:latin typeface="Cambria Math" panose="02040503050406030204" pitchFamily="18" charset="0"/>
                          </a:rPr>
                        </m:ctrlPr>
                      </m:sSubPr>
                      <m:e>
                        <m:r>
                          <m:rPr>
                            <m:sty m:val="p"/>
                          </m:rPr>
                          <a:rPr lang="en-US" altLang="zh-CN" i="1">
                            <a:latin typeface="Cambria Math" panose="02040503050406030204" pitchFamily="18" charset="0"/>
                          </a:rPr>
                          <m:t>r</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sub>
                    </m:sSub>
                    <m:r>
                      <a:rPr lang="en-US" altLang="zh-CN" b="0" i="1" smtClean="0">
                        <a:latin typeface="Cambria Math" panose="02040503050406030204" pitchFamily="18" charset="0"/>
                      </a:rPr>
                      <m:t>]</m:t>
                    </m:r>
                  </m:oMath>
                </a14:m>
                <a:endParaRPr lang="en-US" altLang="zh-CN" dirty="0"/>
              </a:p>
              <a:p>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sub>
                    </m:sSub>
                    <m:r>
                      <a:rPr lang="zh-CN" altLang="en-US" i="1">
                        <a:latin typeface="Cambria Math" panose="02040503050406030204" pitchFamily="18" charset="0"/>
                      </a:rPr>
                      <m:t>分别是</m:t>
                    </m:r>
                  </m:oMath>
                </a14:m>
                <a:r>
                  <a:rPr lang="zh-CN" altLang="en-US" dirty="0"/>
                  <a:t>两个实体框之间的水平和垂直距离：</a:t>
                </a:r>
                <a:endParaRPr lang="en-US" altLang="zh-CN" dirty="0"/>
              </a:p>
              <a:p>
                <a:pPr/>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sub>
                      </m:sSub>
                      <m:r>
                        <a:rPr lang="en-US" altLang="zh-CN" b="0" i="1" smtClean="0">
                          <a:latin typeface="Cambria Math" panose="02040503050406030204" pitchFamily="18" charset="0"/>
                        </a:rPr>
                        <m:t>=</m:t>
                      </m:r>
                      <m:r>
                        <m:rPr>
                          <m:sty m:val="p"/>
                        </m:rPr>
                        <a:rPr lang="en-US" altLang="zh-CN" b="0" i="0" smtClean="0">
                          <a:latin typeface="Cambria Math" panose="02040503050406030204" pitchFamily="18" charset="0"/>
                        </a:rPr>
                        <m:t>min</m:t>
                      </m:r>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𝑖</m:t>
                              </m:r>
                            </m:sub>
                            <m:sup>
                              <m:r>
                                <a:rPr lang="en-US" altLang="zh-CN" b="0" i="1" smtClean="0">
                                  <a:latin typeface="Cambria Math" panose="02040503050406030204" pitchFamily="18" charset="0"/>
                                </a:rPr>
                                <m:t>1</m:t>
                              </m:r>
                            </m:sup>
                          </m:sSubSup>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𝑗</m:t>
                              </m:r>
                            </m:sub>
                            <m:sup>
                              <m:r>
                                <a:rPr lang="en-US" altLang="zh-CN" b="0" i="1" smtClean="0">
                                  <a:latin typeface="Cambria Math" panose="02040503050406030204" pitchFamily="18" charset="0"/>
                                </a:rPr>
                                <m:t>2</m:t>
                              </m:r>
                            </m:sup>
                          </m:sSubSup>
                        </m:e>
                      </m:d>
                      <m:r>
                        <a:rPr lang="en-US" altLang="zh-CN" i="1">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𝑥</m:t>
                          </m:r>
                        </m:e>
                        <m:sub>
                          <m:r>
                            <a:rPr lang="en-US" altLang="zh-CN" b="0" i="1" smtClean="0">
                              <a:latin typeface="Cambria Math" panose="02040503050406030204" pitchFamily="18" charset="0"/>
                            </a:rPr>
                            <m:t>𝑗</m:t>
                          </m:r>
                        </m:sub>
                        <m:sup>
                          <m:r>
                            <a:rPr lang="en-US" altLang="zh-CN" i="1">
                              <a:latin typeface="Cambria Math" panose="02040503050406030204" pitchFamily="18" charset="0"/>
                            </a:rPr>
                            <m:t>1</m:t>
                          </m:r>
                        </m:sup>
                      </m:sSubSup>
                      <m:r>
                        <a:rPr lang="en-US" altLang="zh-CN" i="1">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𝑥</m:t>
                          </m:r>
                        </m:e>
                        <m:sub>
                          <m:r>
                            <a:rPr lang="en-US" altLang="zh-CN" b="0" i="1" smtClean="0">
                              <a:latin typeface="Cambria Math" panose="02040503050406030204" pitchFamily="18" charset="0"/>
                            </a:rPr>
                            <m:t>𝑖</m:t>
                          </m:r>
                        </m:sub>
                        <m:sup>
                          <m:r>
                            <a:rPr lang="en-US" altLang="zh-CN" i="1">
                              <a:latin typeface="Cambria Math" panose="02040503050406030204" pitchFamily="18" charset="0"/>
                            </a:rPr>
                            <m:t>2</m:t>
                          </m:r>
                        </m:sup>
                      </m:sSubSup>
                      <m:r>
                        <a:rPr lang="en-US" altLang="zh-CN" i="1">
                          <a:latin typeface="Cambria Math" panose="02040503050406030204" pitchFamily="18" charset="0"/>
                        </a:rPr>
                        <m:t>|</m:t>
                      </m:r>
                      <m:r>
                        <a:rPr lang="en-US" altLang="zh-CN" b="0" i="1" smtClean="0">
                          <a:latin typeface="Cambria Math" panose="02040503050406030204" pitchFamily="18" charset="0"/>
                        </a:rPr>
                        <m:t>)</m:t>
                      </m:r>
                    </m:oMath>
                  </m:oMathPara>
                </a14:m>
                <a:endParaRPr lang="en-US" altLang="zh-CN" dirty="0"/>
              </a:p>
              <a:p>
                <a:pPr/>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sub>
                      </m:sSub>
                      <m:r>
                        <a:rPr lang="en-US" altLang="zh-CN" b="0" i="1" smtClean="0">
                          <a:latin typeface="Cambria Math" panose="02040503050406030204" pitchFamily="18" charset="0"/>
                        </a:rPr>
                        <m:t>=</m:t>
                      </m:r>
                      <m:r>
                        <m:rPr>
                          <m:sty m:val="p"/>
                        </m:rPr>
                        <a:rPr lang="en-US" altLang="zh-CN" b="0" i="0" smtClean="0">
                          <a:latin typeface="Cambria Math" panose="02040503050406030204" pitchFamily="18" charset="0"/>
                        </a:rPr>
                        <m:t>min</m:t>
                      </m:r>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sub>
                            <m:sup>
                              <m:r>
                                <a:rPr lang="en-US" altLang="zh-CN" b="0" i="1" smtClean="0">
                                  <a:latin typeface="Cambria Math" panose="02040503050406030204" pitchFamily="18" charset="0"/>
                                </a:rPr>
                                <m:t>1</m:t>
                              </m:r>
                            </m:sup>
                          </m:sSubSup>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𝑗</m:t>
                              </m:r>
                            </m:sub>
                            <m:sup>
                              <m:r>
                                <a:rPr lang="en-US" altLang="zh-CN" b="0" i="1" smtClean="0">
                                  <a:latin typeface="Cambria Math" panose="02040503050406030204" pitchFamily="18" charset="0"/>
                                </a:rPr>
                                <m:t>2</m:t>
                              </m:r>
                            </m:sup>
                          </m:sSubSup>
                        </m:e>
                      </m:d>
                      <m:r>
                        <a:rPr lang="en-US" altLang="zh-CN" i="1">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𝑗</m:t>
                          </m:r>
                        </m:sub>
                        <m:sup>
                          <m:r>
                            <a:rPr lang="en-US" altLang="zh-CN" i="1">
                              <a:latin typeface="Cambria Math" panose="02040503050406030204" pitchFamily="18" charset="0"/>
                            </a:rPr>
                            <m:t>1</m:t>
                          </m:r>
                        </m:sup>
                      </m:sSubSup>
                      <m:r>
                        <a:rPr lang="en-US" altLang="zh-CN" i="1">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sub>
                        <m:sup>
                          <m:r>
                            <a:rPr lang="en-US" altLang="zh-CN" i="1">
                              <a:latin typeface="Cambria Math" panose="02040503050406030204" pitchFamily="18" charset="0"/>
                            </a:rPr>
                            <m:t>2</m:t>
                          </m:r>
                        </m:sup>
                      </m:sSubSup>
                      <m:r>
                        <a:rPr lang="en-US" altLang="zh-CN" i="1">
                          <a:latin typeface="Cambria Math" panose="02040503050406030204" pitchFamily="18" charset="0"/>
                        </a:rPr>
                        <m:t>|</m:t>
                      </m:r>
                      <m:r>
                        <a:rPr lang="en-US" altLang="zh-CN" b="0" i="1" smtClean="0">
                          <a:latin typeface="Cambria Math" panose="02040503050406030204" pitchFamily="18" charset="0"/>
                        </a:rPr>
                        <m:t>)</m:t>
                      </m:r>
                    </m:oMath>
                  </m:oMathPara>
                </a14:m>
                <a:endParaRPr lang="zh-CN" altLang="en-US" dirty="0"/>
              </a:p>
            </p:txBody>
          </p:sp>
        </mc:Choice>
        <mc:Fallback xmlns="">
          <p:sp>
            <p:nvSpPr>
              <p:cNvPr id="8" name="文本框 7">
                <a:extLst>
                  <a:ext uri="{FF2B5EF4-FFF2-40B4-BE49-F238E27FC236}">
                    <a16:creationId xmlns:a16="http://schemas.microsoft.com/office/drawing/2014/main" id="{A1663122-1F34-4227-9C73-2BFAB21286E1}"/>
                  </a:ext>
                </a:extLst>
              </p:cNvPr>
              <p:cNvSpPr txBox="1">
                <a:spLocks noRot="1" noChangeAspect="1" noMove="1" noResize="1" noEditPoints="1" noAdjustHandles="1" noChangeArrowheads="1" noChangeShapeType="1" noTextEdit="1"/>
              </p:cNvSpPr>
              <p:nvPr/>
            </p:nvSpPr>
            <p:spPr>
              <a:xfrm>
                <a:off x="1087119" y="1815775"/>
                <a:ext cx="9695993" cy="1347548"/>
              </a:xfrm>
              <a:prstGeom prst="rect">
                <a:avLst/>
              </a:prstGeom>
              <a:blipFill>
                <a:blip r:embed="rId6"/>
                <a:stretch>
                  <a:fillRect l="-503" t="-2262" b="-1357"/>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9" name="文本框 8">
                <a:extLst>
                  <a:ext uri="{FF2B5EF4-FFF2-40B4-BE49-F238E27FC236}">
                    <a16:creationId xmlns:a16="http://schemas.microsoft.com/office/drawing/2014/main" id="{D9DE7A7B-202F-4872-8A82-BB3246FA66DE}"/>
                  </a:ext>
                </a:extLst>
              </p:cNvPr>
              <p:cNvSpPr txBox="1"/>
              <p:nvPr/>
            </p:nvSpPr>
            <p:spPr>
              <a:xfrm>
                <a:off x="1087118" y="3163323"/>
                <a:ext cx="9695993" cy="3058851"/>
              </a:xfrm>
              <a:prstGeom prst="rect">
                <a:avLst/>
              </a:prstGeom>
              <a:noFill/>
            </p:spPr>
            <p:txBody>
              <a:bodyPr wrap="square" rtlCol="0">
                <a:spAutoFit/>
              </a:bodyPr>
              <a:lstStyle/>
              <a:p>
                <a:r>
                  <a:rPr lang="zh-CN" altLang="en-US" dirty="0"/>
                  <a:t>对于实体</a:t>
                </a:r>
                <a14:m>
                  <m:oMath xmlns:m="http://schemas.openxmlformats.org/officeDocument/2006/math">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𝑖</m:t>
                        </m:r>
                      </m:sub>
                    </m:sSub>
                  </m:oMath>
                </a14:m>
                <a:r>
                  <a:rPr lang="zh-CN" altLang="en-US" dirty="0"/>
                  <a:t>，通过连接两个实体的表示和它们相应的边界来提取每个邻居</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𝑏</m:t>
                        </m:r>
                      </m:e>
                      <m:sub>
                        <m:r>
                          <a:rPr lang="en-US" altLang="zh-CN" b="0" i="1" smtClean="0">
                            <a:latin typeface="Cambria Math" panose="02040503050406030204" pitchFamily="18" charset="0"/>
                          </a:rPr>
                          <m:t>𝑗</m:t>
                        </m:r>
                      </m:sub>
                    </m:sSub>
                  </m:oMath>
                </a14:m>
                <a:r>
                  <a:rPr lang="zh-CN" altLang="en-US" dirty="0"/>
                  <a:t>的特征</a:t>
                </a:r>
                <a14:m>
                  <m:oMath xmlns:m="http://schemas.openxmlformats.org/officeDocument/2006/math">
                    <m:sSub>
                      <m:sSubPr>
                        <m:ctrlPr>
                          <a:rPr lang="en-US" altLang="zh-CN" i="1">
                            <a:latin typeface="Cambria Math" panose="02040503050406030204" pitchFamily="18" charset="0"/>
                          </a:rPr>
                        </m:ctrlPr>
                      </m:sSubPr>
                      <m:e>
                        <m:r>
                          <a:rPr lang="en-US" altLang="zh-CN" b="0" i="1" smtClean="0">
                            <a:latin typeface="Cambria Math" panose="02040503050406030204" pitchFamily="18" charset="0"/>
                          </a:rPr>
                          <m:t>h</m:t>
                        </m:r>
                      </m:e>
                      <m:sub>
                        <m:r>
                          <a:rPr lang="en-US" altLang="zh-CN" i="1">
                            <a:latin typeface="Cambria Math" panose="02040503050406030204" pitchFamily="18" charset="0"/>
                          </a:rPr>
                          <m:t>𝑖</m:t>
                        </m:r>
                        <m:r>
                          <a:rPr lang="en-US" altLang="zh-CN" b="0" i="1" smtClean="0">
                            <a:latin typeface="Cambria Math" panose="02040503050406030204" pitchFamily="18" charset="0"/>
                          </a:rPr>
                          <m:t>𝑗</m:t>
                        </m:r>
                      </m:sub>
                    </m:sSub>
                    <m:r>
                      <a:rPr lang="en-US" altLang="zh-CN" i="1">
                        <a:latin typeface="Cambria Math" panose="02040503050406030204" pitchFamily="18" charset="0"/>
                      </a:rPr>
                      <m:t> </m:t>
                    </m:r>
                    <m:r>
                      <a:rPr lang="en-US" altLang="zh-CN" b="0" i="0" smtClean="0">
                        <a:latin typeface="Cambria Math" panose="02040503050406030204" pitchFamily="18" charset="0"/>
                      </a:rPr>
                      <m:t>:</m:t>
                    </m:r>
                  </m:oMath>
                </a14:m>
                <a:endParaRPr lang="en-US" altLang="zh-CN" b="0" dirty="0"/>
              </a:p>
              <a:p>
                <a:pPr/>
                <a14:m>
                  <m:oMathPara xmlns:m="http://schemas.openxmlformats.org/officeDocument/2006/math">
                    <m:oMathParaPr>
                      <m:jc m:val="centerGroup"/>
                    </m:oMathParaPr>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h</m:t>
                          </m:r>
                        </m:e>
                        <m:sub>
                          <m:r>
                            <a:rPr lang="en-US" altLang="zh-CN" i="1">
                              <a:latin typeface="Cambria Math" panose="02040503050406030204" pitchFamily="18" charset="0"/>
                            </a:rPr>
                            <m:t>𝑖𝑗</m:t>
                          </m:r>
                        </m:sub>
                      </m:sSub>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𝑒</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rPr>
                          </m:ctrlPr>
                        </m:sSubPr>
                        <m:e>
                          <m:r>
                            <a:rPr lang="en-US" altLang="zh-CN" b="0" i="1" smtClean="0">
                              <a:latin typeface="Cambria Math" panose="02040503050406030204" pitchFamily="18" charset="0"/>
                            </a:rPr>
                            <m:t>𝑟</m:t>
                          </m:r>
                        </m:e>
                        <m:sub>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sub>
                      </m:sSub>
                      <m:r>
                        <a:rPr lang="en-US" altLang="zh-CN" i="1">
                          <a:latin typeface="Cambria Math" panose="02040503050406030204" pitchFamily="18" charset="0"/>
                          <a:ea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𝑒</m:t>
                          </m:r>
                        </m:e>
                        <m:sub>
                          <m:r>
                            <a:rPr lang="en-US" altLang="zh-CN" b="0" i="1" smtClean="0">
                              <a:latin typeface="Cambria Math" panose="02040503050406030204" pitchFamily="18" charset="0"/>
                            </a:rPr>
                            <m:t>𝑗</m:t>
                          </m:r>
                        </m:sub>
                      </m:sSub>
                    </m:oMath>
                  </m:oMathPara>
                </a14:m>
                <a:endParaRPr lang="en-US" altLang="zh-CN" dirty="0"/>
              </a:p>
              <a:p>
                <a:r>
                  <a:rPr lang="zh-CN" altLang="en-US" dirty="0"/>
                  <a:t>然后更新实体和边界的表示，以便每个实体可以根据文档布局信息从其他实体中提取相关信息</a:t>
                </a:r>
                <a:r>
                  <a:rPr lang="en-US" altLang="zh-CN" dirty="0"/>
                  <a:t>:</a:t>
                </a:r>
              </a:p>
              <a:p>
                <a:pPr/>
                <a14:m>
                  <m:oMathPara xmlns:m="http://schemas.openxmlformats.org/officeDocument/2006/math">
                    <m:oMathParaPr>
                      <m:jc m:val="centerGroup"/>
                    </m:oMathParaPr>
                    <m:oMath xmlns:m="http://schemas.openxmlformats.org/officeDocument/2006/math">
                      <m:sSubSup>
                        <m:sSubSupPr>
                          <m:ctrlPr>
                            <a:rPr lang="en-US" altLang="zh-CN" i="1" smtClean="0">
                              <a:latin typeface="Cambria Math" panose="02040503050406030204" pitchFamily="18" charset="0"/>
                            </a:rPr>
                          </m:ctrlPr>
                        </m:sSubSupPr>
                        <m:e>
                          <m:r>
                            <a:rPr lang="en-US" altLang="zh-CN" b="0" i="1" smtClean="0">
                              <a:latin typeface="Cambria Math" panose="02040503050406030204" pitchFamily="18" charset="0"/>
                            </a:rPr>
                            <m:t>𝑒</m:t>
                          </m:r>
                        </m:e>
                        <m:sub>
                          <m:r>
                            <a:rPr lang="en-US" altLang="zh-CN" b="0" i="1" smtClean="0">
                              <a:latin typeface="Cambria Math" panose="02040503050406030204" pitchFamily="18" charset="0"/>
                            </a:rPr>
                            <m:t>𝑖</m:t>
                          </m:r>
                        </m:sub>
                        <m:sup>
                          <m:r>
                            <a:rPr lang="en-US" altLang="zh-CN" b="0" i="1" smtClean="0">
                              <a:latin typeface="Cambria Math" panose="02040503050406030204" pitchFamily="18" charset="0"/>
                            </a:rPr>
                            <m:t>′</m:t>
                          </m:r>
                        </m:sup>
                      </m:sSubSup>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𝑗</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𝑛</m:t>
                          </m:r>
                        </m:sup>
                        <m:e>
                          <m:sSub>
                            <m:sSubPr>
                              <m:ctrlPr>
                                <a:rPr lang="en-US" altLang="zh-CN" b="0" i="1" smtClean="0">
                                  <a:latin typeface="Cambria Math" panose="02040503050406030204" pitchFamily="18" charset="0"/>
                                </a:rPr>
                              </m:ctrlPr>
                            </m:sSubPr>
                            <m:e>
                              <m:r>
                                <a:rPr lang="zh-CN" altLang="en-US" b="0" i="1" smtClean="0">
                                  <a:latin typeface="Cambria Math" panose="02040503050406030204" pitchFamily="18" charset="0"/>
                                </a:rPr>
                                <m:t>𝛼</m:t>
                              </m:r>
                            </m:e>
                            <m:sub>
                              <m:r>
                                <a:rPr lang="en-US" altLang="zh-CN" b="0" i="1" smtClean="0">
                                  <a:latin typeface="Cambria Math" panose="02040503050406030204" pitchFamily="18" charset="0"/>
                                </a:rPr>
                                <m:t>𝑖𝑗</m:t>
                              </m:r>
                            </m:sub>
                          </m:sSub>
                          <m:sSub>
                            <m:sSubPr>
                              <m:ctrlPr>
                                <a:rPr lang="en-US" altLang="zh-CN" i="1">
                                  <a:latin typeface="Cambria Math" panose="02040503050406030204" pitchFamily="18" charset="0"/>
                                </a:rPr>
                              </m:ctrlPr>
                            </m:sSubPr>
                            <m:e>
                              <m:r>
                                <a:rPr lang="en-US" altLang="zh-CN" b="0" i="1" smtClean="0">
                                  <a:latin typeface="Cambria Math" panose="02040503050406030204" pitchFamily="18" charset="0"/>
                                </a:rPr>
                                <m:t>h</m:t>
                              </m:r>
                            </m:e>
                            <m:sub>
                              <m:r>
                                <a:rPr lang="en-US" altLang="zh-CN" i="1">
                                  <a:latin typeface="Cambria Math" panose="02040503050406030204" pitchFamily="18" charset="0"/>
                                </a:rPr>
                                <m:t>𝑖𝑗</m:t>
                              </m:r>
                            </m:sub>
                          </m:sSub>
                        </m:e>
                      </m:nary>
                    </m:oMath>
                  </m:oMathPara>
                </a14:m>
                <a:endParaRPr lang="en-US" altLang="zh-CN" dirty="0"/>
              </a:p>
              <a:p>
                <a:pPr/>
                <a14:m>
                  <m:oMathPara xmlns:m="http://schemas.openxmlformats.org/officeDocument/2006/math">
                    <m:oMathParaPr>
                      <m:jc m:val="centerGroup"/>
                    </m:oMathParaPr>
                    <m:oMath xmlns:m="http://schemas.openxmlformats.org/officeDocument/2006/math">
                      <m:sSubSup>
                        <m:sSubSupPr>
                          <m:ctrlPr>
                            <a:rPr lang="en-US" altLang="zh-CN" i="1">
                              <a:latin typeface="Cambria Math" panose="02040503050406030204" pitchFamily="18" charset="0"/>
                            </a:rPr>
                          </m:ctrlPr>
                        </m:sSubSupPr>
                        <m:e>
                          <m:r>
                            <a:rPr lang="en-US" altLang="zh-CN" b="0" i="1" smtClean="0">
                              <a:latin typeface="Cambria Math" panose="02040503050406030204" pitchFamily="18" charset="0"/>
                            </a:rPr>
                            <m:t>𝑟</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𝑗</m:t>
                          </m:r>
                        </m:sub>
                        <m:sup>
                          <m:r>
                            <a:rPr lang="en-US" altLang="zh-CN" i="1">
                              <a:latin typeface="Cambria Math" panose="02040503050406030204" pitchFamily="18" charset="0"/>
                            </a:rPr>
                            <m:t>′</m:t>
                          </m:r>
                        </m:sup>
                      </m:sSub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𝑊</m:t>
                          </m:r>
                        </m:e>
                        <m:sup>
                          <m:r>
                            <a:rPr lang="en-US" altLang="zh-CN" b="0" i="1" smtClean="0">
                              <a:latin typeface="Cambria Math" panose="02040503050406030204" pitchFamily="18" charset="0"/>
                            </a:rPr>
                            <m:t>𝑟</m:t>
                          </m:r>
                        </m:sup>
                      </m:sSup>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h</m:t>
                          </m:r>
                        </m:e>
                        <m:sub>
                          <m:r>
                            <a:rPr lang="en-US" altLang="zh-CN" b="0" i="1" smtClean="0">
                              <a:latin typeface="Cambria Math" panose="02040503050406030204" pitchFamily="18" charset="0"/>
                            </a:rPr>
                            <m:t>𝑖𝑗</m:t>
                          </m:r>
                        </m:sub>
                      </m:sSub>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𝑏</m:t>
                          </m:r>
                        </m:e>
                        <m:sup>
                          <m:r>
                            <a:rPr lang="en-US" altLang="zh-CN" b="0" i="1" smtClean="0">
                              <a:latin typeface="Cambria Math" panose="02040503050406030204" pitchFamily="18" charset="0"/>
                            </a:rPr>
                            <m:t>𝑟</m:t>
                          </m:r>
                        </m:sup>
                      </m:sSup>
                    </m:oMath>
                  </m:oMathPara>
                </a14:m>
                <a:endParaRPr lang="en-US" altLang="zh-CN" dirty="0"/>
              </a:p>
              <a:p>
                <a14:m>
                  <m:oMath xmlns:m="http://schemas.openxmlformats.org/officeDocument/2006/math">
                    <m:sSub>
                      <m:sSubPr>
                        <m:ctrlPr>
                          <a:rPr lang="en-US" altLang="zh-CN" b="0" i="1" smtClean="0">
                            <a:latin typeface="Cambria Math" panose="02040503050406030204" pitchFamily="18" charset="0"/>
                          </a:rPr>
                        </m:ctrlPr>
                      </m:sSubPr>
                      <m:e>
                        <m:r>
                          <a:rPr lang="zh-CN" altLang="en-US" b="0" i="1" smtClean="0">
                            <a:latin typeface="Cambria Math" panose="02040503050406030204" pitchFamily="18" charset="0"/>
                          </a:rPr>
                          <m:t>𝛼</m:t>
                        </m:r>
                      </m:e>
                      <m:sub>
                        <m:r>
                          <a:rPr lang="en-US" altLang="zh-CN" b="0" i="1" smtClean="0">
                            <a:latin typeface="Cambria Math" panose="02040503050406030204" pitchFamily="18" charset="0"/>
                          </a:rPr>
                          <m:t>𝑖𝑗</m:t>
                        </m:r>
                      </m:sub>
                    </m:sSub>
                    <m:r>
                      <a:rPr lang="zh-CN" altLang="en-US" i="1">
                        <a:latin typeface="Cambria Math" panose="02040503050406030204" pitchFamily="18" charset="0"/>
                      </a:rPr>
                      <m:t>为</m:t>
                    </m:r>
                  </m:oMath>
                </a14:m>
                <a:r>
                  <a:rPr lang="zh-CN" altLang="en-US" dirty="0"/>
                  <a:t>注意力权重。</a:t>
                </a:r>
                <a:endParaRPr lang="en-US" altLang="zh-CN" dirty="0"/>
              </a:p>
              <a:p>
                <a:pPr/>
                <a14:m>
                  <m:oMathPara xmlns:m="http://schemas.openxmlformats.org/officeDocument/2006/math">
                    <m:oMathParaPr>
                      <m:jc m:val="centerGroup"/>
                    </m:oMathParaPr>
                    <m:oMath xmlns:m="http://schemas.openxmlformats.org/officeDocument/2006/math">
                      <m:sSub>
                        <m:sSubPr>
                          <m:ctrlPr>
                            <a:rPr lang="en-US" altLang="zh-CN" i="1">
                              <a:latin typeface="Cambria Math" panose="02040503050406030204" pitchFamily="18" charset="0"/>
                            </a:rPr>
                          </m:ctrlPr>
                        </m:sSubPr>
                        <m:e>
                          <m:r>
                            <a:rPr lang="zh-CN" altLang="en-US" i="1">
                              <a:latin typeface="Cambria Math" panose="02040503050406030204" pitchFamily="18" charset="0"/>
                            </a:rPr>
                            <m:t>𝛼</m:t>
                          </m:r>
                        </m:e>
                        <m:sub>
                          <m:r>
                            <a:rPr lang="en-US" altLang="zh-CN" i="1">
                              <a:latin typeface="Cambria Math" panose="02040503050406030204" pitchFamily="18" charset="0"/>
                            </a:rPr>
                            <m:t>𝑖𝑗</m:t>
                          </m:r>
                        </m:sub>
                      </m:sSub>
                      <m:r>
                        <a:rPr lang="en-US" altLang="zh-CN" i="1" dirty="0" smtClean="0">
                          <a:latin typeface="Cambria Math" panose="02040503050406030204" pitchFamily="18" charset="0"/>
                        </a:rPr>
                        <m:t>=</m:t>
                      </m:r>
                      <m:f>
                        <m:fPr>
                          <m:ctrlPr>
                            <a:rPr lang="en-US" altLang="zh-CN" i="1" dirty="0" smtClean="0">
                              <a:latin typeface="Cambria Math" panose="02040503050406030204" pitchFamily="18" charset="0"/>
                            </a:rPr>
                          </m:ctrlPr>
                        </m:fPr>
                        <m:num>
                          <m:r>
                            <m:rPr>
                              <m:sty m:val="p"/>
                            </m:rPr>
                            <a:rPr lang="en-US" altLang="zh-CN" b="0" i="0" dirty="0" smtClean="0">
                              <a:latin typeface="Cambria Math" panose="02040503050406030204" pitchFamily="18" charset="0"/>
                            </a:rPr>
                            <m:t>exp</m:t>
                          </m:r>
                          <m:r>
                            <a:rPr lang="en-US" altLang="zh-CN" b="0" i="1" dirty="0" smtClean="0">
                              <a:latin typeface="Cambria Math" panose="02040503050406030204" pitchFamily="18" charset="0"/>
                            </a:rPr>
                            <m:t>⁡(</m:t>
                          </m:r>
                          <m:r>
                            <a:rPr lang="en-US" altLang="zh-CN" i="1" dirty="0">
                              <a:latin typeface="Cambria Math" panose="02040503050406030204" pitchFamily="18" charset="0"/>
                            </a:rPr>
                            <m:t>𝐿𝑒𝑎𝑘𝑦𝑅𝑒𝑙𝑢</m:t>
                          </m:r>
                          <m:d>
                            <m:dPr>
                              <m:ctrlPr>
                                <a:rPr lang="en-US" altLang="zh-CN" i="1" dirty="0">
                                  <a:latin typeface="Cambria Math" panose="02040503050406030204" pitchFamily="18" charset="0"/>
                                </a:rPr>
                              </m:ctrlPr>
                            </m:dPr>
                            <m:e>
                              <m:sSup>
                                <m:sSupPr>
                                  <m:ctrlPr>
                                    <a:rPr lang="en-US" altLang="zh-CN" i="1" dirty="0">
                                      <a:latin typeface="Cambria Math" panose="02040503050406030204" pitchFamily="18" charset="0"/>
                                    </a:rPr>
                                  </m:ctrlPr>
                                </m:sSupPr>
                                <m:e>
                                  <m:r>
                                    <a:rPr lang="en-US" altLang="zh-CN" i="1" dirty="0">
                                      <a:latin typeface="Cambria Math" panose="02040503050406030204" pitchFamily="18" charset="0"/>
                                    </a:rPr>
                                    <m:t>𝑊</m:t>
                                  </m:r>
                                </m:e>
                                <m:sup>
                                  <m:r>
                                    <a:rPr lang="zh-CN" altLang="en-US" i="1" dirty="0">
                                      <a:latin typeface="Cambria Math" panose="02040503050406030204" pitchFamily="18" charset="0"/>
                                    </a:rPr>
                                    <m:t>𝛼</m:t>
                                  </m:r>
                                </m:sup>
                              </m:sSup>
                              <m:sSub>
                                <m:sSubPr>
                                  <m:ctrlPr>
                                    <a:rPr lang="en-US" altLang="zh-CN" i="1">
                                      <a:latin typeface="Cambria Math" panose="02040503050406030204" pitchFamily="18" charset="0"/>
                                    </a:rPr>
                                  </m:ctrlPr>
                                </m:sSubPr>
                                <m:e>
                                  <m:r>
                                    <a:rPr lang="en-US" altLang="zh-CN" i="1">
                                      <a:latin typeface="Cambria Math" panose="02040503050406030204" pitchFamily="18" charset="0"/>
                                    </a:rPr>
                                    <m:t>h</m:t>
                                  </m:r>
                                </m:e>
                                <m:sub>
                                  <m:r>
                                    <a:rPr lang="en-US" altLang="zh-CN" i="1">
                                      <a:latin typeface="Cambria Math" panose="02040503050406030204" pitchFamily="18" charset="0"/>
                                    </a:rPr>
                                    <m:t>𝑖𝑗</m:t>
                                  </m:r>
                                </m:sub>
                              </m:sSub>
                            </m:e>
                          </m:d>
                          <m:r>
                            <a:rPr lang="en-US" altLang="zh-CN" b="0" i="1" smtClean="0">
                              <a:latin typeface="Cambria Math" panose="02040503050406030204" pitchFamily="18" charset="0"/>
                            </a:rPr>
                            <m:t>)</m:t>
                          </m:r>
                        </m:num>
                        <m:den>
                          <m:nary>
                            <m:naryPr>
                              <m:chr m:val="∑"/>
                              <m:limLoc m:val="subSup"/>
                              <m:ctrlPr>
                                <a:rPr lang="en-US" altLang="zh-CN" i="1" dirty="0" smtClean="0">
                                  <a:latin typeface="Cambria Math" panose="02040503050406030204" pitchFamily="18" charset="0"/>
                                </a:rPr>
                              </m:ctrlPr>
                            </m:naryPr>
                            <m:sub>
                              <m:r>
                                <m:rPr>
                                  <m:brk m:alnAt="25"/>
                                </m:rPr>
                                <a:rPr lang="en-US" altLang="zh-CN" b="0" i="1" dirty="0" smtClean="0">
                                  <a:latin typeface="Cambria Math" panose="02040503050406030204" pitchFamily="18" charset="0"/>
                                </a:rPr>
                                <m:t>𝑗</m:t>
                              </m:r>
                              <m:r>
                                <a:rPr lang="en-US" altLang="zh-CN" b="0" i="1" dirty="0" smtClean="0">
                                  <a:latin typeface="Cambria Math" panose="02040503050406030204" pitchFamily="18" charset="0"/>
                                </a:rPr>
                                <m:t>=1</m:t>
                              </m:r>
                            </m:sub>
                            <m:sup>
                              <m:r>
                                <a:rPr lang="en-US" altLang="zh-CN" b="0" i="1" dirty="0" smtClean="0">
                                  <a:latin typeface="Cambria Math" panose="02040503050406030204" pitchFamily="18" charset="0"/>
                                </a:rPr>
                                <m:t>𝑛</m:t>
                              </m:r>
                            </m:sup>
                            <m:e>
                              <m:r>
                                <m:rPr>
                                  <m:sty m:val="p"/>
                                </m:rPr>
                                <a:rPr lang="en-US" altLang="zh-CN" b="0" i="0" dirty="0" smtClean="0">
                                  <a:latin typeface="Cambria Math" panose="02040503050406030204" pitchFamily="18" charset="0"/>
                                </a:rPr>
                                <m:t>exp</m:t>
                              </m:r>
                              <m:r>
                                <a:rPr lang="en-US" altLang="zh-CN" b="0" i="1" dirty="0" smtClean="0">
                                  <a:latin typeface="Cambria Math" panose="02040503050406030204" pitchFamily="18" charset="0"/>
                                </a:rPr>
                                <m:t>⁡(</m:t>
                              </m:r>
                              <m:r>
                                <a:rPr lang="en-US" altLang="zh-CN" i="1" dirty="0">
                                  <a:latin typeface="Cambria Math" panose="02040503050406030204" pitchFamily="18" charset="0"/>
                                </a:rPr>
                                <m:t>𝐿𝑒𝑎𝑘𝑦𝑅𝑒𝑙𝑢</m:t>
                              </m:r>
                              <m:d>
                                <m:dPr>
                                  <m:ctrlPr>
                                    <a:rPr lang="en-US" altLang="zh-CN" i="1" dirty="0">
                                      <a:latin typeface="Cambria Math" panose="02040503050406030204" pitchFamily="18" charset="0"/>
                                    </a:rPr>
                                  </m:ctrlPr>
                                </m:dPr>
                                <m:e>
                                  <m:sSup>
                                    <m:sSupPr>
                                      <m:ctrlPr>
                                        <a:rPr lang="en-US" altLang="zh-CN" i="1" dirty="0">
                                          <a:latin typeface="Cambria Math" panose="02040503050406030204" pitchFamily="18" charset="0"/>
                                        </a:rPr>
                                      </m:ctrlPr>
                                    </m:sSupPr>
                                    <m:e>
                                      <m:r>
                                        <a:rPr lang="en-US" altLang="zh-CN" i="1" dirty="0">
                                          <a:latin typeface="Cambria Math" panose="02040503050406030204" pitchFamily="18" charset="0"/>
                                        </a:rPr>
                                        <m:t>𝑊</m:t>
                                      </m:r>
                                    </m:e>
                                    <m:sup>
                                      <m:r>
                                        <a:rPr lang="zh-CN" altLang="en-US" i="1" dirty="0">
                                          <a:latin typeface="Cambria Math" panose="02040503050406030204" pitchFamily="18" charset="0"/>
                                        </a:rPr>
                                        <m:t>𝛼</m:t>
                                      </m:r>
                                    </m:sup>
                                  </m:sSup>
                                  <m:sSub>
                                    <m:sSubPr>
                                      <m:ctrlPr>
                                        <a:rPr lang="en-US" altLang="zh-CN" i="1">
                                          <a:latin typeface="Cambria Math" panose="02040503050406030204" pitchFamily="18" charset="0"/>
                                        </a:rPr>
                                      </m:ctrlPr>
                                    </m:sSubPr>
                                    <m:e>
                                      <m:r>
                                        <a:rPr lang="en-US" altLang="zh-CN" i="1">
                                          <a:latin typeface="Cambria Math" panose="02040503050406030204" pitchFamily="18" charset="0"/>
                                        </a:rPr>
                                        <m:t>h</m:t>
                                      </m:r>
                                    </m:e>
                                    <m:sub>
                                      <m:r>
                                        <a:rPr lang="en-US" altLang="zh-CN" i="1">
                                          <a:latin typeface="Cambria Math" panose="02040503050406030204" pitchFamily="18" charset="0"/>
                                        </a:rPr>
                                        <m:t>𝑖𝑗</m:t>
                                      </m:r>
                                    </m:sub>
                                  </m:sSub>
                                </m:e>
                              </m:d>
                              <m:r>
                                <a:rPr lang="en-US" altLang="zh-CN" b="0" i="1" dirty="0" smtClean="0">
                                  <a:latin typeface="Cambria Math" panose="02040503050406030204" pitchFamily="18" charset="0"/>
                                </a:rPr>
                                <m:t>)</m:t>
                              </m:r>
                            </m:e>
                          </m:nary>
                        </m:den>
                      </m:f>
                    </m:oMath>
                  </m:oMathPara>
                </a14:m>
                <a:endParaRPr lang="zh-CN" altLang="en-US" dirty="0"/>
              </a:p>
            </p:txBody>
          </p:sp>
        </mc:Choice>
        <mc:Fallback>
          <p:sp>
            <p:nvSpPr>
              <p:cNvPr id="9" name="文本框 8">
                <a:extLst>
                  <a:ext uri="{FF2B5EF4-FFF2-40B4-BE49-F238E27FC236}">
                    <a16:creationId xmlns:a16="http://schemas.microsoft.com/office/drawing/2014/main" id="{D9DE7A7B-202F-4872-8A82-BB3246FA66DE}"/>
                  </a:ext>
                </a:extLst>
              </p:cNvPr>
              <p:cNvSpPr txBox="1">
                <a:spLocks noRot="1" noChangeAspect="1" noMove="1" noResize="1" noEditPoints="1" noAdjustHandles="1" noChangeArrowheads="1" noChangeShapeType="1" noTextEdit="1"/>
              </p:cNvSpPr>
              <p:nvPr/>
            </p:nvSpPr>
            <p:spPr>
              <a:xfrm>
                <a:off x="1087118" y="3163323"/>
                <a:ext cx="9695993" cy="3058851"/>
              </a:xfrm>
              <a:prstGeom prst="rect">
                <a:avLst/>
              </a:prstGeom>
              <a:blipFill>
                <a:blip r:embed="rId7"/>
                <a:stretch>
                  <a:fillRect l="-503" t="-996"/>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959824713"/>
      </p:ext>
    </p:extLst>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74393" y="285141"/>
            <a:ext cx="712727" cy="684812"/>
            <a:chOff x="4570473" y="781806"/>
            <a:chExt cx="5589527" cy="537060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580000">
              <a:off x="3448806" y="1903473"/>
              <a:ext cx="5294387" cy="3051054"/>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4405" y="1428287"/>
              <a:ext cx="2935595" cy="4724119"/>
            </a:xfrm>
            <a:prstGeom prst="rect">
              <a:avLst/>
            </a:prstGeom>
          </p:spPr>
        </p:pic>
      </p:grpSp>
      <p:sp>
        <p:nvSpPr>
          <p:cNvPr id="6" name="文本框 5"/>
          <p:cNvSpPr txBox="1"/>
          <p:nvPr/>
        </p:nvSpPr>
        <p:spPr>
          <a:xfrm>
            <a:off x="1339577" y="299432"/>
            <a:ext cx="371856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000" b="1" spc="600" dirty="0">
                <a:solidFill>
                  <a:srgbClr val="D34817">
                    <a:lumMod val="75000"/>
                  </a:srgbClr>
                </a:solidFill>
                <a:latin typeface="Open Sans" panose="020B0606030504020204" pitchFamily="34" charset="0"/>
                <a:ea typeface="微软雅黑" panose="020B0503020204020204" pitchFamily="34" charset="-122"/>
                <a:sym typeface="Open Sans" panose="020B0606030504020204" pitchFamily="34" charset="0"/>
              </a:rPr>
              <a:t>关系评分器</a:t>
            </a:r>
            <a:endParaRPr kumimoji="0" lang="zh-CN" altLang="en-US" sz="2000" b="1" i="0" u="none" strike="noStrike" kern="1200" cap="none" spc="600" normalizeH="0" baseline="0" noProof="0" dirty="0">
              <a:ln>
                <a:noFill/>
              </a:ln>
              <a:solidFill>
                <a:srgbClr val="D34817">
                  <a:lumMod val="75000"/>
                </a:srgbClr>
              </a:solidFill>
              <a:effectLst/>
              <a:uLnTx/>
              <a:uFillTx/>
              <a:latin typeface="Open Sans" panose="020B0606030504020204" pitchFamily="34" charset="0"/>
              <a:ea typeface="微软雅黑" panose="020B0503020204020204" pitchFamily="34" charset="-122"/>
              <a:cs typeface="+mn-cs"/>
              <a:sym typeface="Open Sans" panose="020B0606030504020204" pitchFamily="34" charset="0"/>
            </a:endParaRPr>
          </a:p>
        </p:txBody>
      </p:sp>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3113" y="125468"/>
            <a:ext cx="1148148" cy="1148148"/>
          </a:xfrm>
          <a:prstGeom prst="rect">
            <a:avLst/>
          </a:prstGeom>
        </p:spPr>
      </p:pic>
      <p:pic>
        <p:nvPicPr>
          <p:cNvPr id="13" name="图片 12">
            <a:extLst>
              <a:ext uri="{FF2B5EF4-FFF2-40B4-BE49-F238E27FC236}">
                <a16:creationId xmlns:a16="http://schemas.microsoft.com/office/drawing/2014/main" id="{A225FDA7-F485-40AE-A16C-074249B3B13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6994" y="1169444"/>
            <a:ext cx="4626549" cy="4243070"/>
          </a:xfrm>
          <a:prstGeom prst="rect">
            <a:avLst/>
          </a:prstGeom>
        </p:spPr>
      </p:pic>
      <mc:AlternateContent xmlns:mc="http://schemas.openxmlformats.org/markup-compatibility/2006">
        <mc:Choice xmlns:a14="http://schemas.microsoft.com/office/drawing/2010/main" Requires="a14">
          <p:sp>
            <p:nvSpPr>
              <p:cNvPr id="5" name="文本框 4">
                <a:extLst>
                  <a:ext uri="{FF2B5EF4-FFF2-40B4-BE49-F238E27FC236}">
                    <a16:creationId xmlns:a16="http://schemas.microsoft.com/office/drawing/2014/main" id="{F581DB32-6FA3-4BFD-AA05-0ADEC2146B02}"/>
                  </a:ext>
                </a:extLst>
              </p:cNvPr>
              <p:cNvSpPr txBox="1"/>
              <p:nvPr/>
            </p:nvSpPr>
            <p:spPr>
              <a:xfrm>
                <a:off x="5289629" y="899033"/>
                <a:ext cx="5567423" cy="455573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根据</a:t>
                </a: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Biaffine</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解析器，首先用 </a:t>
                </a: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MLP </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模块来删除与当前关系决策无关的琐碎信息。两个</a:t>
                </a: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MLP</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用于生成每个关系链接中</a:t>
                </a: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key</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和</a:t>
                </a: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value</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角色的不同表示：</a:t>
                </a:r>
                <a:endPar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Sup>
                        <m:sSubSupPr>
                          <m:ctrlP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ctrlPr>
                        </m:sSubSupPr>
                        <m:e>
                          <m:r>
                            <m:rPr>
                              <m:sty m:val="p"/>
                            </m:rPr>
                            <a:rPr lang="en-US" altLang="zh-CN" i="1">
                              <a:solidFill>
                                <a:prstClr val="black"/>
                              </a:solidFill>
                              <a:latin typeface="Cambria Math" panose="02040503050406030204" pitchFamily="18" charset="0"/>
                              <a:ea typeface="等线" panose="02010600030101010101" pitchFamily="2" charset="-122"/>
                            </a:rPr>
                            <m:t>h</m:t>
                          </m:r>
                        </m:e>
                        <m:sub>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𝑖</m:t>
                          </m:r>
                        </m:sub>
                        <m:sup>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𝑘𝑒𝑦</m:t>
                          </m:r>
                        </m:sup>
                      </m:sSubSup>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m:t>
                      </m:r>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𝐹</m:t>
                      </m:r>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m:t>
                      </m:r>
                      <m:sSup>
                        <m:sSupPr>
                          <m:ctrlP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ctrlPr>
                        </m:sSupPr>
                        <m:e>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𝑊</m:t>
                          </m:r>
                        </m:e>
                        <m:sup>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𝑘𝑒𝑦</m:t>
                          </m:r>
                        </m:sup>
                      </m:sSup>
                      <m:sSubSup>
                        <m:sSubSupPr>
                          <m:ctrlP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ctrlPr>
                        </m:sSubSupPr>
                        <m:e>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𝑒</m:t>
                          </m:r>
                        </m:e>
                        <m:sub>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𝑖</m:t>
                          </m:r>
                        </m:sub>
                        <m:sup>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m:t>
                          </m:r>
                        </m:sup>
                      </m:sSubSup>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m:t>
                      </m:r>
                      <m:sSup>
                        <m:sSupPr>
                          <m:ctrlP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ctrlPr>
                        </m:sSupPr>
                        <m:e>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𝑏</m:t>
                          </m:r>
                        </m:e>
                        <m:sup>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𝑘𝑒𝑦</m:t>
                          </m:r>
                        </m:sup>
                      </m:sSup>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m:t>
                      </m:r>
                    </m:oMath>
                  </m:oMathPara>
                </a14:m>
                <a:endPar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Sup>
                        <m:sSubSupPr>
                          <m:ctrlP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ctrlPr>
                        </m:sSubSupPr>
                        <m:e>
                          <m:r>
                            <m:rPr>
                              <m:sty m:val="p"/>
                            </m:rPr>
                            <a:rPr lang="en-US" altLang="zh-CN" i="1">
                              <a:solidFill>
                                <a:prstClr val="black"/>
                              </a:solidFill>
                              <a:latin typeface="Cambria Math" panose="02040503050406030204" pitchFamily="18" charset="0"/>
                              <a:ea typeface="等线" panose="02010600030101010101" pitchFamily="2" charset="-122"/>
                            </a:rPr>
                            <m:t>h</m:t>
                          </m:r>
                        </m:e>
                        <m:sub>
                          <m:r>
                            <a:rPr lang="en-US" altLang="zh-CN" b="0" i="1" smtClean="0">
                              <a:solidFill>
                                <a:prstClr val="black"/>
                              </a:solidFill>
                              <a:latin typeface="Cambria Math" panose="02040503050406030204" pitchFamily="18" charset="0"/>
                              <a:ea typeface="等线" panose="02010600030101010101" pitchFamily="2" charset="-122"/>
                            </a:rPr>
                            <m:t>𝑗</m:t>
                          </m:r>
                        </m:sub>
                        <m:sup>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𝑣𝑎𝑙𝑢𝑒</m:t>
                          </m:r>
                        </m:sup>
                      </m:sSubSup>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m:t>
                      </m:r>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𝐹</m:t>
                      </m:r>
                      <m:d>
                        <m:dPr>
                          <m:ctrlP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ctrlPr>
                        </m:dPr>
                        <m:e>
                          <m:sSup>
                            <m:sSupPr>
                              <m:ctrlP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ctrlPr>
                            </m:sSupPr>
                            <m:e>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𝑊</m:t>
                              </m:r>
                            </m:e>
                            <m:sup>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𝑣𝑎𝑙𝑢𝑒</m:t>
                              </m:r>
                            </m:sup>
                          </m:sSup>
                          <m:sSubSup>
                            <m:sSubSupPr>
                              <m:ctrlP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ctrlPr>
                            </m:sSubSupPr>
                            <m:e>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𝑒</m:t>
                              </m:r>
                            </m:e>
                            <m:sub>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𝑗</m:t>
                              </m:r>
                            </m:sub>
                            <m:sup>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m:t>
                              </m:r>
                            </m:sup>
                          </m:sSubSup>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m:t>
                          </m:r>
                          <m:sSup>
                            <m:sSupPr>
                              <m:ctrlP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ctrlPr>
                            </m:sSupPr>
                            <m:e>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𝑏</m:t>
                              </m:r>
                            </m:e>
                            <m:sup>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𝑣𝑎𝑙𝑢𝑒</m:t>
                              </m:r>
                            </m:sup>
                          </m:sSup>
                        </m:e>
                      </m:d>
                    </m:oMath>
                  </m:oMathPara>
                </a14:m>
                <a:endPar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F</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为激活函数。</a:t>
                </a:r>
                <a:endPar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然后使用</a:t>
                </a: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Biaffine</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注意力来计算两个语义实体之间的分数</a:t>
                </a: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a:t>
                </a:r>
              </a:p>
              <a:p>
                <a:pPr lvl="0"/>
                <a14:m>
                  <m:oMathPara xmlns:m="http://schemas.openxmlformats.org/officeDocument/2006/math">
                    <m:oMathParaPr>
                      <m:jc m:val="centerGroup"/>
                    </m:oMathParaPr>
                    <m:oMath xmlns:m="http://schemas.openxmlformats.org/officeDocument/2006/math">
                      <m:sSubSup>
                        <m:sSubSupPr>
                          <m:ctrlP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ctrlPr>
                        </m:sSubSupPr>
                        <m:e>
                          <m:r>
                            <a:rPr lang="en-US" altLang="zh-CN" i="1">
                              <a:solidFill>
                                <a:prstClr val="black"/>
                              </a:solidFill>
                              <a:latin typeface="Cambria Math" panose="02040503050406030204" pitchFamily="18" charset="0"/>
                            </a:rPr>
                            <m:t>𝑆𝑐𝑜𝑟𝑒</m:t>
                          </m:r>
                        </m:e>
                        <m:sub>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𝑖</m:t>
                          </m:r>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m:t>
                          </m:r>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𝑗</m:t>
                          </m:r>
                        </m:sub>
                        <m:sup>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𝐵</m:t>
                          </m:r>
                        </m:sup>
                      </m:sSubSup>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m:t>
                      </m:r>
                      <m:sSubSup>
                        <m:sSubSupPr>
                          <m:ctrlPr>
                            <a:rPr lang="en-US" altLang="zh-CN" i="1">
                              <a:solidFill>
                                <a:prstClr val="black"/>
                              </a:solidFill>
                              <a:latin typeface="Cambria Math" panose="02040503050406030204" pitchFamily="18" charset="0"/>
                            </a:rPr>
                          </m:ctrlPr>
                        </m:sSubSupPr>
                        <m:e>
                          <m:r>
                            <m:rPr>
                              <m:sty m:val="p"/>
                            </m:rPr>
                            <a:rPr lang="en-US" altLang="zh-CN" i="1">
                              <a:solidFill>
                                <a:prstClr val="black"/>
                              </a:solidFill>
                              <a:latin typeface="Cambria Math" panose="02040503050406030204" pitchFamily="18" charset="0"/>
                            </a:rPr>
                            <m:t>h</m:t>
                          </m:r>
                        </m:e>
                        <m:sub>
                          <m:r>
                            <a:rPr lang="en-US" altLang="zh-CN" i="1">
                              <a:solidFill>
                                <a:prstClr val="black"/>
                              </a:solidFill>
                              <a:latin typeface="Cambria Math" panose="02040503050406030204" pitchFamily="18" charset="0"/>
                            </a:rPr>
                            <m:t>𝑖</m:t>
                          </m:r>
                        </m:sub>
                        <m:sup>
                          <m:r>
                            <a:rPr lang="en-US" altLang="zh-CN" i="1">
                              <a:solidFill>
                                <a:prstClr val="black"/>
                              </a:solidFill>
                              <a:latin typeface="Cambria Math" panose="02040503050406030204" pitchFamily="18" charset="0"/>
                            </a:rPr>
                            <m:t>𝑘𝑒𝑦</m:t>
                          </m:r>
                        </m:sup>
                      </m:sSubSup>
                      <m:sSubSup>
                        <m:sSubSupPr>
                          <m:ctrlPr>
                            <a:rPr lang="en-US" altLang="zh-CN" i="1" smtClean="0">
                              <a:solidFill>
                                <a:prstClr val="black"/>
                              </a:solidFill>
                              <a:latin typeface="Cambria Math" panose="02040503050406030204" pitchFamily="18" charset="0"/>
                            </a:rPr>
                          </m:ctrlPr>
                        </m:sSubSupPr>
                        <m:e>
                          <m:r>
                            <a:rPr lang="en-US" altLang="zh-CN" b="0" i="1" smtClean="0">
                              <a:solidFill>
                                <a:prstClr val="black"/>
                              </a:solidFill>
                              <a:latin typeface="Cambria Math" panose="02040503050406030204" pitchFamily="18" charset="0"/>
                            </a:rPr>
                            <m:t>𝑊</m:t>
                          </m:r>
                        </m:e>
                        <m:sub>
                          <m:r>
                            <a:rPr lang="en-US" altLang="zh-CN" b="0" i="1" smtClean="0">
                              <a:solidFill>
                                <a:prstClr val="black"/>
                              </a:solidFill>
                              <a:latin typeface="Cambria Math" panose="02040503050406030204" pitchFamily="18" charset="0"/>
                            </a:rPr>
                            <m:t>1</m:t>
                          </m:r>
                        </m:sub>
                        <m:sup>
                          <m:r>
                            <a:rPr lang="en-US" altLang="zh-CN" b="0" i="1" smtClean="0">
                              <a:solidFill>
                                <a:prstClr val="black"/>
                              </a:solidFill>
                              <a:latin typeface="Cambria Math" panose="02040503050406030204" pitchFamily="18" charset="0"/>
                            </a:rPr>
                            <m:t>𝐵</m:t>
                          </m:r>
                        </m:sup>
                      </m:sSubSup>
                      <m:sSubSup>
                        <m:sSubSupPr>
                          <m:ctrlPr>
                            <a:rPr lang="en-US" altLang="zh-CN" i="1">
                              <a:solidFill>
                                <a:prstClr val="black"/>
                              </a:solidFill>
                              <a:latin typeface="Cambria Math" panose="02040503050406030204" pitchFamily="18" charset="0"/>
                            </a:rPr>
                          </m:ctrlPr>
                        </m:sSubSupPr>
                        <m:e>
                          <m:r>
                            <m:rPr>
                              <m:sty m:val="p"/>
                            </m:rPr>
                            <a:rPr lang="en-US" altLang="zh-CN" i="1">
                              <a:solidFill>
                                <a:prstClr val="black"/>
                              </a:solidFill>
                              <a:latin typeface="Cambria Math" panose="02040503050406030204" pitchFamily="18" charset="0"/>
                            </a:rPr>
                            <m:t>h</m:t>
                          </m:r>
                        </m:e>
                        <m:sub>
                          <m:r>
                            <a:rPr lang="en-US" altLang="zh-CN" i="1">
                              <a:solidFill>
                                <a:prstClr val="black"/>
                              </a:solidFill>
                              <a:latin typeface="Cambria Math" panose="02040503050406030204" pitchFamily="18" charset="0"/>
                            </a:rPr>
                            <m:t>𝑗</m:t>
                          </m:r>
                        </m:sub>
                        <m:sup>
                          <m:r>
                            <a:rPr lang="en-US" altLang="zh-CN" i="1">
                              <a:solidFill>
                                <a:prstClr val="black"/>
                              </a:solidFill>
                              <a:latin typeface="Cambria Math" panose="02040503050406030204" pitchFamily="18" charset="0"/>
                            </a:rPr>
                            <m:t>𝑣𝑎𝑙𝑢𝑒</m:t>
                          </m:r>
                        </m:sup>
                      </m:sSubSup>
                      <m:r>
                        <a:rPr lang="en-US" altLang="zh-CN" b="0" i="1" smtClean="0">
                          <a:solidFill>
                            <a:prstClr val="black"/>
                          </a:solidFill>
                          <a:latin typeface="Cambria Math" panose="02040503050406030204" pitchFamily="18" charset="0"/>
                        </a:rPr>
                        <m:t>+</m:t>
                      </m:r>
                      <m:sSubSup>
                        <m:sSubSupPr>
                          <m:ctrlPr>
                            <a:rPr lang="en-US" altLang="zh-CN" i="1">
                              <a:solidFill>
                                <a:prstClr val="black"/>
                              </a:solidFill>
                              <a:latin typeface="Cambria Math" panose="02040503050406030204" pitchFamily="18" charset="0"/>
                            </a:rPr>
                          </m:ctrlPr>
                        </m:sSubSupPr>
                        <m:e>
                          <m:r>
                            <m:rPr>
                              <m:sty m:val="p"/>
                            </m:rPr>
                            <a:rPr lang="en-US" altLang="zh-CN" i="1">
                              <a:solidFill>
                                <a:prstClr val="black"/>
                              </a:solidFill>
                              <a:latin typeface="Cambria Math" panose="02040503050406030204" pitchFamily="18" charset="0"/>
                            </a:rPr>
                            <m:t>h</m:t>
                          </m:r>
                        </m:e>
                        <m:sub>
                          <m:r>
                            <a:rPr lang="en-US" altLang="zh-CN" i="1">
                              <a:solidFill>
                                <a:prstClr val="black"/>
                              </a:solidFill>
                              <a:latin typeface="Cambria Math" panose="02040503050406030204" pitchFamily="18" charset="0"/>
                            </a:rPr>
                            <m:t>𝑖</m:t>
                          </m:r>
                        </m:sub>
                        <m:sup>
                          <m:r>
                            <a:rPr lang="en-US" altLang="zh-CN" i="1">
                              <a:solidFill>
                                <a:prstClr val="black"/>
                              </a:solidFill>
                              <a:latin typeface="Cambria Math" panose="02040503050406030204" pitchFamily="18" charset="0"/>
                            </a:rPr>
                            <m:t>𝑘𝑒𝑦</m:t>
                          </m:r>
                        </m:sup>
                      </m:sSubSup>
                      <m:sSubSup>
                        <m:sSubSupPr>
                          <m:ctrlPr>
                            <a:rPr lang="en-US" altLang="zh-CN" i="1">
                              <a:solidFill>
                                <a:prstClr val="black"/>
                              </a:solidFill>
                              <a:latin typeface="Cambria Math" panose="02040503050406030204" pitchFamily="18" charset="0"/>
                            </a:rPr>
                          </m:ctrlPr>
                        </m:sSubSupPr>
                        <m:e>
                          <m:r>
                            <a:rPr lang="en-US" altLang="zh-CN" i="1">
                              <a:solidFill>
                                <a:prstClr val="black"/>
                              </a:solidFill>
                              <a:latin typeface="Cambria Math" panose="02040503050406030204" pitchFamily="18" charset="0"/>
                            </a:rPr>
                            <m:t>𝑊</m:t>
                          </m:r>
                        </m:e>
                        <m:sub>
                          <m:r>
                            <a:rPr lang="en-US" altLang="zh-CN" b="0" i="1" smtClean="0">
                              <a:solidFill>
                                <a:prstClr val="black"/>
                              </a:solidFill>
                              <a:latin typeface="Cambria Math" panose="02040503050406030204" pitchFamily="18" charset="0"/>
                            </a:rPr>
                            <m:t>2</m:t>
                          </m:r>
                        </m:sub>
                        <m:sup>
                          <m:r>
                            <a:rPr lang="en-US" altLang="zh-CN" i="1">
                              <a:solidFill>
                                <a:prstClr val="black"/>
                              </a:solidFill>
                              <a:latin typeface="Cambria Math" panose="02040503050406030204" pitchFamily="18" charset="0"/>
                            </a:rPr>
                            <m:t>𝐵</m:t>
                          </m:r>
                        </m:sup>
                      </m:sSubSup>
                    </m:oMath>
                  </m:oMathPara>
                </a14:m>
                <a:endPar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lvl="0"/>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作者还使用布局信息</a:t>
                </a:r>
                <a14:m>
                  <m:oMath xmlns:m="http://schemas.openxmlformats.org/officeDocument/2006/math">
                    <m:sSub>
                      <m:sSubPr>
                        <m:ctrlP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ctrlPr>
                      </m:sSubPr>
                      <m:e>
                        <m:r>
                          <m:rPr>
                            <m:sty m:val="p"/>
                          </m:rPr>
                          <a:rPr lang="en-US" altLang="zh-CN" i="1">
                            <a:solidFill>
                              <a:prstClr val="black"/>
                            </a:solidFill>
                            <a:latin typeface="Cambria Math" panose="02040503050406030204" pitchFamily="18" charset="0"/>
                            <a:ea typeface="等线" panose="02010600030101010101" pitchFamily="2" charset="-122"/>
                          </a:rPr>
                          <m:t>r</m:t>
                        </m:r>
                      </m:e>
                      <m:sub>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𝑖</m:t>
                        </m:r>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m:t>
                        </m:r>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𝑗</m:t>
                        </m:r>
                      </m:sub>
                    </m:sSub>
                  </m:oMath>
                </a14:m>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作为外部特征来帮助模型更好地预测实体之间的关系</a:t>
                </a:r>
                <a:r>
                  <a:rPr lang="zh-CN" altLang="en-US" noProof="0" dirty="0">
                    <a:solidFill>
                      <a:prstClr val="black"/>
                    </a:solidFill>
                    <a:latin typeface="等线"/>
                    <a:ea typeface="等线" panose="02010600030101010101" pitchFamily="2" charset="-122"/>
                  </a:rPr>
                  <a:t>：</a:t>
                </a:r>
                <a:endParaRPr lang="en-US" altLang="zh-CN" noProof="0" dirty="0">
                  <a:solidFill>
                    <a:prstClr val="black"/>
                  </a:solidFill>
                  <a:latin typeface="等线"/>
                  <a:ea typeface="等线" panose="02010600030101010101" pitchFamily="2" charset="-122"/>
                </a:endParaRPr>
              </a:p>
              <a:p>
                <a:pPr lvl="0"/>
                <a14:m>
                  <m:oMathPara xmlns:m="http://schemas.openxmlformats.org/officeDocument/2006/math">
                    <m:oMathParaPr>
                      <m:jc m:val="centerGroup"/>
                    </m:oMathParaPr>
                    <m:oMath xmlns:m="http://schemas.openxmlformats.org/officeDocument/2006/math">
                      <m:sSubSup>
                        <m:sSubSupPr>
                          <m:ctrlP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ctrlPr>
                        </m:sSubSupPr>
                        <m:e>
                          <m:r>
                            <a:rPr lang="en-US" altLang="zh-CN" i="1">
                              <a:solidFill>
                                <a:prstClr val="black"/>
                              </a:solidFill>
                              <a:latin typeface="Cambria Math" panose="02040503050406030204" pitchFamily="18" charset="0"/>
                            </a:rPr>
                            <m:t>𝑆𝑐𝑜𝑟𝑒</m:t>
                          </m:r>
                        </m:e>
                        <m:sub>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𝑖</m:t>
                          </m:r>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m:t>
                          </m:r>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𝑗</m:t>
                          </m:r>
                        </m:sub>
                        <m:sup>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𝐹</m:t>
                          </m:r>
                        </m:sup>
                      </m:sSubSup>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m:t>
                      </m:r>
                      <m:sSup>
                        <m:sSupPr>
                          <m:ctrlP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ctrlPr>
                        </m:sSupPr>
                        <m:e>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𝑊</m:t>
                          </m:r>
                        </m:e>
                        <m:sup>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𝐹</m:t>
                          </m:r>
                        </m:sup>
                      </m:sSup>
                      <m:sSub>
                        <m:sSubPr>
                          <m:ctrlP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ctrlPr>
                        </m:sSubPr>
                        <m:e>
                          <m:r>
                            <m:rPr>
                              <m:sty m:val="p"/>
                            </m:rPr>
                            <a:rPr lang="en-US" altLang="zh-CN" i="1">
                              <a:solidFill>
                                <a:prstClr val="black"/>
                              </a:solidFill>
                              <a:latin typeface="Cambria Math" panose="02040503050406030204" pitchFamily="18" charset="0"/>
                              <a:ea typeface="等线" panose="02010600030101010101" pitchFamily="2" charset="-122"/>
                            </a:rPr>
                            <m:t>r</m:t>
                          </m:r>
                        </m:e>
                        <m:sub>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𝑖</m:t>
                          </m:r>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m:t>
                          </m:r>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𝑗</m:t>
                          </m:r>
                        </m:sub>
                      </m:sSub>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m:t>
                      </m:r>
                      <m:sSup>
                        <m:sSupPr>
                          <m:ctrlP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ctrlPr>
                        </m:sSupPr>
                        <m:e>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𝑏</m:t>
                          </m:r>
                        </m:e>
                        <m:sup>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𝐹</m:t>
                          </m:r>
                        </m:sup>
                      </m:sSup>
                    </m:oMath>
                  </m:oMathPara>
                </a14:m>
                <a:endParaRPr lang="en-US" altLang="zh-CN" dirty="0">
                  <a:solidFill>
                    <a:prstClr val="black"/>
                  </a:solidFill>
                  <a:latin typeface="等线"/>
                  <a:ea typeface="等线" panose="02010600030101010101" pitchFamily="2" charset="-122"/>
                </a:endParaRPr>
              </a:p>
              <a:p>
                <a:pPr lvl="0"/>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最后将两个得分加在一起作为两个实体之间关系最终得分：</a:t>
                </a:r>
                <a:endPar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lvl="0"/>
                <a14:m>
                  <m:oMathPara xmlns:m="http://schemas.openxmlformats.org/officeDocument/2006/math">
                    <m:oMathParaPr>
                      <m:jc m:val="centerGroup"/>
                    </m:oMathParaPr>
                    <m:oMath xmlns:m="http://schemas.openxmlformats.org/officeDocument/2006/math">
                      <m:sSub>
                        <m:sSubPr>
                          <m:ctrlP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ctrlPr>
                        </m:sSubPr>
                        <m:e>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𝑆</m:t>
                          </m:r>
                          <m:r>
                            <m:rPr>
                              <m:sty m:val="p"/>
                            </m:rPr>
                            <a:rPr lang="en-US" altLang="zh-CN" i="1">
                              <a:solidFill>
                                <a:prstClr val="black"/>
                              </a:solidFill>
                              <a:latin typeface="Cambria Math" panose="02040503050406030204" pitchFamily="18" charset="0"/>
                              <a:ea typeface="等线" panose="02010600030101010101" pitchFamily="2" charset="-122"/>
                            </a:rPr>
                            <m:t>core</m:t>
                          </m:r>
                        </m:e>
                        <m:sub>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𝑖</m:t>
                          </m:r>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m:t>
                          </m:r>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𝑗</m:t>
                          </m:r>
                        </m:sub>
                      </m:sSub>
                      <m:r>
                        <a:rPr kumimoji="0" lang="en-US" altLang="zh-CN" sz="1800" b="0" i="1" u="none" strike="noStrike" kern="12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mn-cs"/>
                        </a:rPr>
                        <m:t>=</m:t>
                      </m:r>
                      <m:sSubSup>
                        <m:sSubSupPr>
                          <m:ctrlPr>
                            <a:rPr lang="en-US" altLang="zh-CN" i="1">
                              <a:solidFill>
                                <a:prstClr val="black"/>
                              </a:solidFill>
                              <a:latin typeface="Cambria Math" panose="02040503050406030204" pitchFamily="18" charset="0"/>
                            </a:rPr>
                          </m:ctrlPr>
                        </m:sSubSupPr>
                        <m:e>
                          <m:r>
                            <a:rPr lang="en-US" altLang="zh-CN" i="1">
                              <a:solidFill>
                                <a:prstClr val="black"/>
                              </a:solidFill>
                              <a:latin typeface="Cambria Math" panose="02040503050406030204" pitchFamily="18" charset="0"/>
                            </a:rPr>
                            <m:t>𝑆𝑐𝑜𝑟𝑒</m:t>
                          </m:r>
                        </m:e>
                        <m:sub>
                          <m:r>
                            <a:rPr lang="en-US" altLang="zh-CN" i="1">
                              <a:solidFill>
                                <a:prstClr val="black"/>
                              </a:solidFill>
                              <a:latin typeface="Cambria Math" panose="02040503050406030204" pitchFamily="18" charset="0"/>
                            </a:rPr>
                            <m:t>𝑖</m:t>
                          </m:r>
                          <m:r>
                            <a:rPr lang="en-US"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𝑗</m:t>
                          </m:r>
                        </m:sub>
                        <m:sup>
                          <m:r>
                            <a:rPr lang="en-US" altLang="zh-CN" i="1">
                              <a:solidFill>
                                <a:prstClr val="black"/>
                              </a:solidFill>
                              <a:latin typeface="Cambria Math" panose="02040503050406030204" pitchFamily="18" charset="0"/>
                            </a:rPr>
                            <m:t>𝐵</m:t>
                          </m:r>
                        </m:sup>
                      </m:sSubSup>
                      <m:r>
                        <a:rPr lang="en-US" altLang="zh-CN" b="0" i="1" smtClean="0">
                          <a:solidFill>
                            <a:prstClr val="black"/>
                          </a:solidFill>
                          <a:latin typeface="Cambria Math" panose="02040503050406030204" pitchFamily="18" charset="0"/>
                        </a:rPr>
                        <m:t>+</m:t>
                      </m:r>
                      <m:sSubSup>
                        <m:sSubSupPr>
                          <m:ctrlPr>
                            <a:rPr lang="en-US" altLang="zh-CN" i="1">
                              <a:solidFill>
                                <a:prstClr val="black"/>
                              </a:solidFill>
                              <a:latin typeface="Cambria Math" panose="02040503050406030204" pitchFamily="18" charset="0"/>
                            </a:rPr>
                          </m:ctrlPr>
                        </m:sSubSupPr>
                        <m:e>
                          <m:r>
                            <a:rPr lang="en-US" altLang="zh-CN" i="1">
                              <a:solidFill>
                                <a:prstClr val="black"/>
                              </a:solidFill>
                              <a:latin typeface="Cambria Math" panose="02040503050406030204" pitchFamily="18" charset="0"/>
                            </a:rPr>
                            <m:t>𝑆𝑐𝑜𝑟𝑒</m:t>
                          </m:r>
                        </m:e>
                        <m:sub>
                          <m:r>
                            <a:rPr lang="en-US" altLang="zh-CN" i="1">
                              <a:solidFill>
                                <a:prstClr val="black"/>
                              </a:solidFill>
                              <a:latin typeface="Cambria Math" panose="02040503050406030204" pitchFamily="18" charset="0"/>
                            </a:rPr>
                            <m:t>𝑖</m:t>
                          </m:r>
                          <m:r>
                            <a:rPr lang="en-US" altLang="zh-CN" i="1">
                              <a:solidFill>
                                <a:prstClr val="black"/>
                              </a:solidFill>
                              <a:latin typeface="Cambria Math" panose="02040503050406030204" pitchFamily="18" charset="0"/>
                            </a:rPr>
                            <m:t>,</m:t>
                          </m:r>
                          <m:r>
                            <a:rPr lang="en-US" altLang="zh-CN" i="1">
                              <a:solidFill>
                                <a:prstClr val="black"/>
                              </a:solidFill>
                              <a:latin typeface="Cambria Math" panose="02040503050406030204" pitchFamily="18" charset="0"/>
                            </a:rPr>
                            <m:t>𝑗</m:t>
                          </m:r>
                        </m:sub>
                        <m:sup>
                          <m:r>
                            <a:rPr lang="en-US" altLang="zh-CN" i="1">
                              <a:solidFill>
                                <a:prstClr val="black"/>
                              </a:solidFill>
                              <a:latin typeface="Cambria Math" panose="02040503050406030204" pitchFamily="18" charset="0"/>
                            </a:rPr>
                            <m:t>𝐹</m:t>
                          </m:r>
                        </m:sup>
                      </m:sSubSup>
                    </m:oMath>
                  </m:oMathPara>
                </a14:m>
                <a:endPar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p:txBody>
          </p:sp>
        </mc:Choice>
        <mc:Fallback>
          <p:sp>
            <p:nvSpPr>
              <p:cNvPr id="5" name="文本框 4">
                <a:extLst>
                  <a:ext uri="{FF2B5EF4-FFF2-40B4-BE49-F238E27FC236}">
                    <a16:creationId xmlns:a16="http://schemas.microsoft.com/office/drawing/2014/main" id="{F581DB32-6FA3-4BFD-AA05-0ADEC2146B02}"/>
                  </a:ext>
                </a:extLst>
              </p:cNvPr>
              <p:cNvSpPr txBox="1">
                <a:spLocks noRot="1" noChangeAspect="1" noMove="1" noResize="1" noEditPoints="1" noAdjustHandles="1" noChangeArrowheads="1" noChangeShapeType="1" noTextEdit="1"/>
              </p:cNvSpPr>
              <p:nvPr/>
            </p:nvSpPr>
            <p:spPr>
              <a:xfrm>
                <a:off x="5289629" y="899033"/>
                <a:ext cx="5567423" cy="4555734"/>
              </a:xfrm>
              <a:prstGeom prst="rect">
                <a:avLst/>
              </a:prstGeom>
              <a:blipFill>
                <a:blip r:embed="rId7"/>
                <a:stretch>
                  <a:fillRect l="-986" t="-66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773993895"/>
      </p:ext>
    </p:extLst>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74393" y="285141"/>
            <a:ext cx="712727" cy="684812"/>
            <a:chOff x="4570473" y="781806"/>
            <a:chExt cx="5589527" cy="537060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580000">
              <a:off x="3448806" y="1903473"/>
              <a:ext cx="5294387" cy="3051054"/>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4405" y="1428287"/>
              <a:ext cx="2935595" cy="4724119"/>
            </a:xfrm>
            <a:prstGeom prst="rect">
              <a:avLst/>
            </a:prstGeom>
          </p:spPr>
        </p:pic>
      </p:grpSp>
      <p:sp>
        <p:nvSpPr>
          <p:cNvPr id="6" name="文本框 5"/>
          <p:cNvSpPr txBox="1"/>
          <p:nvPr/>
        </p:nvSpPr>
        <p:spPr>
          <a:xfrm>
            <a:off x="1339577" y="299432"/>
            <a:ext cx="371856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600" normalizeH="0" baseline="0" noProof="0" dirty="0">
                <a:ln>
                  <a:noFill/>
                </a:ln>
                <a:solidFill>
                  <a:srgbClr val="D34817">
                    <a:lumMod val="75000"/>
                  </a:srgbClr>
                </a:solidFill>
                <a:effectLst/>
                <a:uLnTx/>
                <a:uFillTx/>
                <a:latin typeface="Open Sans" panose="020B0606030504020204" pitchFamily="34" charset="0"/>
                <a:ea typeface="微软雅黑" panose="020B0503020204020204" pitchFamily="34" charset="-122"/>
                <a:cs typeface="+mn-cs"/>
                <a:sym typeface="Open Sans" panose="020B0606030504020204" pitchFamily="34" charset="0"/>
              </a:rPr>
              <a:t>关系解码器</a:t>
            </a:r>
          </a:p>
        </p:txBody>
      </p:sp>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3113" y="125468"/>
            <a:ext cx="1148148" cy="1148148"/>
          </a:xfrm>
          <a:prstGeom prst="rect">
            <a:avLst/>
          </a:prstGeom>
        </p:spPr>
      </p:pic>
      <p:sp>
        <p:nvSpPr>
          <p:cNvPr id="5" name="文本框 4">
            <a:extLst>
              <a:ext uri="{FF2B5EF4-FFF2-40B4-BE49-F238E27FC236}">
                <a16:creationId xmlns:a16="http://schemas.microsoft.com/office/drawing/2014/main" id="{F581DB32-6FA3-4BFD-AA05-0ADEC2146B02}"/>
              </a:ext>
            </a:extLst>
          </p:cNvPr>
          <p:cNvSpPr txBox="1"/>
          <p:nvPr/>
        </p:nvSpPr>
        <p:spPr>
          <a:xfrm>
            <a:off x="1665853" y="1470858"/>
            <a:ext cx="8398335" cy="258532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基于实体之间的关系分数，两种不同的关系解码方法决定了训练目标的不同损失函数</a:t>
            </a:r>
            <a:r>
              <a:rPr lang="zh-CN" altLang="en-US" dirty="0">
                <a:solidFill>
                  <a:prstClr val="black"/>
                </a:solidFill>
                <a:latin typeface="等线"/>
                <a:ea typeface="等线" panose="02010600030101010101" pitchFamily="2" charset="-122"/>
              </a:rPr>
              <a:t>。</a:t>
            </a:r>
            <a:endParaRPr lang="en-US" altLang="zh-CN" dirty="0">
              <a:solidFill>
                <a:prstClr val="black"/>
              </a:solidFill>
              <a:latin typeface="等线"/>
              <a:ea typeface="等线" panose="0201060003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solidFill>
                <a:prstClr val="black"/>
              </a:solidFill>
              <a:latin typeface="等线"/>
              <a:ea typeface="等线" panose="02010600030101010101" pitchFamily="2" charset="-122"/>
            </a:endParaRPr>
          </a:p>
          <a:p>
            <a:pPr lvl="0"/>
            <a:r>
              <a:rPr lang="zh-CN" altLang="en-US" dirty="0">
                <a:solidFill>
                  <a:prstClr val="black"/>
                </a:solidFill>
              </a:rPr>
              <a:t>第一种方法是判断每个 </a:t>
            </a:r>
            <a:r>
              <a:rPr lang="en-US" altLang="zh-CN" dirty="0">
                <a:solidFill>
                  <a:prstClr val="black"/>
                </a:solidFill>
              </a:rPr>
              <a:t>VRD </a:t>
            </a:r>
            <a:r>
              <a:rPr lang="zh-CN" altLang="en-US" dirty="0">
                <a:solidFill>
                  <a:prstClr val="black"/>
                </a:solidFill>
              </a:rPr>
              <a:t>中任意两个实体之间是否存在关系。在这种情况下，关系预测作为二分类任务，使用二元交叉熵损失。</a:t>
            </a:r>
            <a:endParaRPr lang="en-US" altLang="zh-CN" dirty="0">
              <a:solidFill>
                <a:prstClr val="black"/>
              </a:solidFill>
            </a:endParaRPr>
          </a:p>
          <a:p>
            <a:pPr lvl="0"/>
            <a:endParaRPr lang="en-US" altLang="zh-CN" dirty="0">
              <a:solidFill>
                <a:prstClr val="black"/>
              </a:solidFill>
            </a:endParaRPr>
          </a:p>
          <a:p>
            <a:pPr lvl="0"/>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第二种是为当前实体从所有实体中选择一个头实体。这种方法意味着每个实体必须恰好有一个头实体，即单头约束。这时，关系预测被视为多分类任务，并使用 </a:t>
            </a:r>
            <a:r>
              <a:rPr kumimoji="0" lang="en-US" altLang="zh-CN" sz="18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softmax</a:t>
            </a: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交叉熵损失。</a:t>
            </a:r>
          </a:p>
        </p:txBody>
      </p:sp>
    </p:spTree>
    <p:extLst>
      <p:ext uri="{BB962C8B-B14F-4D97-AF65-F5344CB8AC3E}">
        <p14:creationId xmlns:p14="http://schemas.microsoft.com/office/powerpoint/2010/main" val="3964294814"/>
      </p:ext>
    </p:extLst>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74393" y="285141"/>
            <a:ext cx="712727" cy="684812"/>
            <a:chOff x="4570473" y="781806"/>
            <a:chExt cx="5589527" cy="537060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580000">
              <a:off x="3448806" y="1903473"/>
              <a:ext cx="5294387" cy="3051054"/>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4405" y="1428287"/>
              <a:ext cx="2935595" cy="4724119"/>
            </a:xfrm>
            <a:prstGeom prst="rect">
              <a:avLst/>
            </a:prstGeom>
          </p:spPr>
        </p:pic>
      </p:grpSp>
      <p:sp>
        <p:nvSpPr>
          <p:cNvPr id="6" name="文本框 5"/>
          <p:cNvSpPr txBox="1"/>
          <p:nvPr/>
        </p:nvSpPr>
        <p:spPr>
          <a:xfrm>
            <a:off x="1339577" y="299432"/>
            <a:ext cx="371856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600" normalizeH="0" baseline="0" noProof="0" dirty="0">
                <a:ln>
                  <a:noFill/>
                </a:ln>
                <a:solidFill>
                  <a:srgbClr val="D34817">
                    <a:lumMod val="75000"/>
                  </a:srgbClr>
                </a:solidFill>
                <a:effectLst/>
                <a:uLnTx/>
                <a:uFillTx/>
                <a:latin typeface="Open Sans" panose="020B0606030504020204" pitchFamily="34" charset="0"/>
                <a:ea typeface="微软雅黑" panose="020B0503020204020204" pitchFamily="34" charset="-122"/>
                <a:cs typeface="+mn-cs"/>
                <a:sym typeface="Open Sans" panose="020B0606030504020204" pitchFamily="34" charset="0"/>
              </a:rPr>
              <a:t>数据集</a:t>
            </a:r>
          </a:p>
        </p:txBody>
      </p:sp>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3113" y="125468"/>
            <a:ext cx="1148148" cy="1148148"/>
          </a:xfrm>
          <a:prstGeom prst="rect">
            <a:avLst/>
          </a:prstGeom>
        </p:spPr>
      </p:pic>
      <p:pic>
        <p:nvPicPr>
          <p:cNvPr id="8" name="图片 7">
            <a:extLst>
              <a:ext uri="{FF2B5EF4-FFF2-40B4-BE49-F238E27FC236}">
                <a16:creationId xmlns:a16="http://schemas.microsoft.com/office/drawing/2014/main" id="{272974F8-8288-410C-9986-31DF9D461A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51681" y="1136808"/>
            <a:ext cx="6152409" cy="1641116"/>
          </a:xfrm>
          <a:prstGeom prst="rect">
            <a:avLst/>
          </a:prstGeom>
        </p:spPr>
      </p:pic>
      <p:sp>
        <p:nvSpPr>
          <p:cNvPr id="9" name="文本框 8">
            <a:extLst>
              <a:ext uri="{FF2B5EF4-FFF2-40B4-BE49-F238E27FC236}">
                <a16:creationId xmlns:a16="http://schemas.microsoft.com/office/drawing/2014/main" id="{189C3E59-AE14-46AF-91FD-F9DF8ABB6670}"/>
              </a:ext>
            </a:extLst>
          </p:cNvPr>
          <p:cNvSpPr txBox="1"/>
          <p:nvPr/>
        </p:nvSpPr>
        <p:spPr>
          <a:xfrm>
            <a:off x="1151681" y="3045992"/>
            <a:ext cx="6007261" cy="646331"/>
          </a:xfrm>
          <a:prstGeom prst="rect">
            <a:avLst/>
          </a:prstGeom>
          <a:noFill/>
        </p:spPr>
        <p:txBody>
          <a:bodyPr wrap="square" rtlCol="0">
            <a:spAutoFit/>
          </a:bodyPr>
          <a:lstStyle/>
          <a:p>
            <a:r>
              <a:rPr lang="en-US" altLang="zh-CN" dirty="0"/>
              <a:t>FUNSD</a:t>
            </a:r>
            <a:r>
              <a:rPr lang="zh-CN" altLang="en-US" dirty="0"/>
              <a:t>是由</a:t>
            </a:r>
            <a:r>
              <a:rPr lang="en-US" altLang="zh-CN" dirty="0"/>
              <a:t>199</a:t>
            </a:r>
            <a:r>
              <a:rPr lang="zh-CN" altLang="en-US" dirty="0"/>
              <a:t>个完全注释的扫描形式组成的，具有全面的注释，以解决形式理解任务，包括实体标记和关系提取。</a:t>
            </a:r>
          </a:p>
        </p:txBody>
      </p:sp>
      <p:sp>
        <p:nvSpPr>
          <p:cNvPr id="10" name="文本框 9">
            <a:extLst>
              <a:ext uri="{FF2B5EF4-FFF2-40B4-BE49-F238E27FC236}">
                <a16:creationId xmlns:a16="http://schemas.microsoft.com/office/drawing/2014/main" id="{2D73794E-D7BF-402C-8541-F1D73619E1D6}"/>
              </a:ext>
            </a:extLst>
          </p:cNvPr>
          <p:cNvSpPr txBox="1"/>
          <p:nvPr/>
        </p:nvSpPr>
        <p:spPr>
          <a:xfrm>
            <a:off x="1151680" y="3842795"/>
            <a:ext cx="6007261" cy="1477328"/>
          </a:xfrm>
          <a:prstGeom prst="rect">
            <a:avLst/>
          </a:prstGeom>
          <a:noFill/>
        </p:spPr>
        <p:txBody>
          <a:bodyPr wrap="square" rtlCol="0">
            <a:spAutoFit/>
          </a:bodyPr>
          <a:lstStyle/>
          <a:p>
            <a:r>
              <a:rPr lang="zh-CN" altLang="en-US" dirty="0"/>
              <a:t>海关数据由作者收集的约</a:t>
            </a:r>
            <a:r>
              <a:rPr lang="en-US" altLang="zh-CN" dirty="0"/>
              <a:t>1,600</a:t>
            </a:r>
            <a:r>
              <a:rPr lang="zh-CN" altLang="en-US" dirty="0"/>
              <a:t>份不同版面和语言的报关文件组成。 有四种类型的文件：装箱单、发票、销售合同和报关单，每一种文件都提供了不同的信息。海关文件可能是中文或英语，它们的格式可能包含单词，</a:t>
            </a:r>
            <a:r>
              <a:rPr lang="en-US" altLang="zh-CN" dirty="0"/>
              <a:t>Excel</a:t>
            </a:r>
            <a:r>
              <a:rPr lang="zh-CN" altLang="en-US" dirty="0"/>
              <a:t>，</a:t>
            </a:r>
            <a:r>
              <a:rPr lang="en-US" altLang="zh-CN" dirty="0"/>
              <a:t>PDF</a:t>
            </a:r>
            <a:r>
              <a:rPr lang="zh-CN" altLang="en-US" dirty="0"/>
              <a:t>或图像。</a:t>
            </a:r>
          </a:p>
        </p:txBody>
      </p:sp>
      <p:pic>
        <p:nvPicPr>
          <p:cNvPr id="12" name="图片 11">
            <a:extLst>
              <a:ext uri="{FF2B5EF4-FFF2-40B4-BE49-F238E27FC236}">
                <a16:creationId xmlns:a16="http://schemas.microsoft.com/office/drawing/2014/main" id="{16795907-D3E2-4834-9403-7E6555962E4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159220" y="3015205"/>
            <a:ext cx="4772041" cy="2737675"/>
          </a:xfrm>
          <a:prstGeom prst="rect">
            <a:avLst/>
          </a:prstGeom>
        </p:spPr>
      </p:pic>
    </p:spTree>
    <p:extLst>
      <p:ext uri="{BB962C8B-B14F-4D97-AF65-F5344CB8AC3E}">
        <p14:creationId xmlns:p14="http://schemas.microsoft.com/office/powerpoint/2010/main" val="2078635000"/>
      </p:ext>
    </p:extLst>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74393" y="285141"/>
            <a:ext cx="712727" cy="684812"/>
            <a:chOff x="4570473" y="781806"/>
            <a:chExt cx="5589527" cy="537060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580000">
              <a:off x="3448806" y="1903473"/>
              <a:ext cx="5294387" cy="3051054"/>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4405" y="1428287"/>
              <a:ext cx="2935595" cy="4724119"/>
            </a:xfrm>
            <a:prstGeom prst="rect">
              <a:avLst/>
            </a:prstGeom>
          </p:spPr>
        </p:pic>
      </p:grpSp>
      <p:sp>
        <p:nvSpPr>
          <p:cNvPr id="6" name="文本框 5"/>
          <p:cNvSpPr txBox="1"/>
          <p:nvPr/>
        </p:nvSpPr>
        <p:spPr>
          <a:xfrm>
            <a:off x="1339577" y="299432"/>
            <a:ext cx="371856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600" normalizeH="0" baseline="0" noProof="0" dirty="0">
                <a:ln>
                  <a:noFill/>
                </a:ln>
                <a:solidFill>
                  <a:srgbClr val="D34817">
                    <a:lumMod val="75000"/>
                  </a:srgbClr>
                </a:solidFill>
                <a:effectLst/>
                <a:uLnTx/>
                <a:uFillTx/>
                <a:latin typeface="Open Sans" panose="020B0606030504020204" pitchFamily="34" charset="0"/>
                <a:ea typeface="微软雅黑" panose="020B0503020204020204" pitchFamily="34" charset="-122"/>
                <a:cs typeface="+mn-cs"/>
                <a:sym typeface="Open Sans" panose="020B0606030504020204" pitchFamily="34" charset="0"/>
              </a:rPr>
              <a:t>数据预处理</a:t>
            </a:r>
          </a:p>
        </p:txBody>
      </p:sp>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3113" y="125468"/>
            <a:ext cx="1148148" cy="1148148"/>
          </a:xfrm>
          <a:prstGeom prst="rect">
            <a:avLst/>
          </a:prstGeom>
        </p:spPr>
      </p:pic>
      <p:sp>
        <p:nvSpPr>
          <p:cNvPr id="7" name="文本框 6">
            <a:extLst>
              <a:ext uri="{FF2B5EF4-FFF2-40B4-BE49-F238E27FC236}">
                <a16:creationId xmlns:a16="http://schemas.microsoft.com/office/drawing/2014/main" id="{354F225E-8F84-4716-9FBA-550E7561987A}"/>
              </a:ext>
            </a:extLst>
          </p:cNvPr>
          <p:cNvSpPr txBox="1"/>
          <p:nvPr/>
        </p:nvSpPr>
        <p:spPr>
          <a:xfrm>
            <a:off x="1814140" y="3842794"/>
            <a:ext cx="7949106" cy="1477328"/>
          </a:xfrm>
          <a:prstGeom prst="rect">
            <a:avLst/>
          </a:prstGeom>
          <a:noFill/>
        </p:spPr>
        <p:txBody>
          <a:bodyPr wrap="square" rtlCol="0">
            <a:spAutoFit/>
          </a:bodyPr>
          <a:lstStyle/>
          <a:p>
            <a:r>
              <a:rPr lang="zh-CN" altLang="en-US" dirty="0"/>
              <a:t>就依赖性分析而言，一个词必须有且只有一个词头（单头约束）。 然而，在数据集中出现了与任何其他实体没有关系的零头实体或有多个头的多头实体。对于零头实体，作者添加一个伪根实体，并将这些零头实体链接到伪实体上。对于多头实体，随机保留一个头实体，并删除其他实体，在单头约束下得到单头实体。</a:t>
            </a:r>
          </a:p>
        </p:txBody>
      </p:sp>
      <p:pic>
        <p:nvPicPr>
          <p:cNvPr id="9" name="图片 8">
            <a:extLst>
              <a:ext uri="{FF2B5EF4-FFF2-40B4-BE49-F238E27FC236}">
                <a16:creationId xmlns:a16="http://schemas.microsoft.com/office/drawing/2014/main" id="{AA93A173-B345-4FA4-95CA-71966DE5D0E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61430" y="1273616"/>
            <a:ext cx="7159943" cy="2155384"/>
          </a:xfrm>
          <a:prstGeom prst="rect">
            <a:avLst/>
          </a:prstGeom>
        </p:spPr>
      </p:pic>
    </p:spTree>
    <p:extLst>
      <p:ext uri="{BB962C8B-B14F-4D97-AF65-F5344CB8AC3E}">
        <p14:creationId xmlns:p14="http://schemas.microsoft.com/office/powerpoint/2010/main" val="1844967883"/>
      </p:ext>
    </p:extLst>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74393" y="285141"/>
            <a:ext cx="712727" cy="684812"/>
            <a:chOff x="4570473" y="781806"/>
            <a:chExt cx="5589527" cy="537060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580000">
              <a:off x="3448806" y="1903473"/>
              <a:ext cx="5294387" cy="3051054"/>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4405" y="1428287"/>
              <a:ext cx="2935595" cy="4724119"/>
            </a:xfrm>
            <a:prstGeom prst="rect">
              <a:avLst/>
            </a:prstGeom>
          </p:spPr>
        </p:pic>
      </p:grpSp>
      <p:sp>
        <p:nvSpPr>
          <p:cNvPr id="6" name="文本框 5"/>
          <p:cNvSpPr txBox="1"/>
          <p:nvPr/>
        </p:nvSpPr>
        <p:spPr>
          <a:xfrm>
            <a:off x="1339577" y="299432"/>
            <a:ext cx="371856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600" normalizeH="0" baseline="0" noProof="0" dirty="0">
                <a:ln>
                  <a:noFill/>
                </a:ln>
                <a:solidFill>
                  <a:srgbClr val="D34817">
                    <a:lumMod val="75000"/>
                  </a:srgbClr>
                </a:solidFill>
                <a:effectLst/>
                <a:uLnTx/>
                <a:uFillTx/>
                <a:latin typeface="Open Sans" panose="020B0606030504020204" pitchFamily="34" charset="0"/>
                <a:ea typeface="微软雅黑" panose="020B0503020204020204" pitchFamily="34" charset="-122"/>
                <a:cs typeface="+mn-cs"/>
                <a:sym typeface="Open Sans" panose="020B0606030504020204" pitchFamily="34" charset="0"/>
              </a:rPr>
              <a:t>实验结果</a:t>
            </a:r>
          </a:p>
        </p:txBody>
      </p:sp>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3113" y="125468"/>
            <a:ext cx="1148148" cy="1148148"/>
          </a:xfrm>
          <a:prstGeom prst="rect">
            <a:avLst/>
          </a:prstGeom>
        </p:spPr>
      </p:pic>
      <p:pic>
        <p:nvPicPr>
          <p:cNvPr id="8" name="图片 7">
            <a:extLst>
              <a:ext uri="{FF2B5EF4-FFF2-40B4-BE49-F238E27FC236}">
                <a16:creationId xmlns:a16="http://schemas.microsoft.com/office/drawing/2014/main" id="{5656ECF3-1E11-4692-8E92-385D900BC76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54994" y="1084085"/>
            <a:ext cx="4695334" cy="3847437"/>
          </a:xfrm>
          <a:prstGeom prst="rect">
            <a:avLst/>
          </a:prstGeom>
        </p:spPr>
      </p:pic>
      <p:sp>
        <p:nvSpPr>
          <p:cNvPr id="11" name="文本框 10">
            <a:extLst>
              <a:ext uri="{FF2B5EF4-FFF2-40B4-BE49-F238E27FC236}">
                <a16:creationId xmlns:a16="http://schemas.microsoft.com/office/drawing/2014/main" id="{15B86364-5756-488F-A191-87A2C17B278C}"/>
              </a:ext>
            </a:extLst>
          </p:cNvPr>
          <p:cNvSpPr txBox="1"/>
          <p:nvPr/>
        </p:nvSpPr>
        <p:spPr>
          <a:xfrm>
            <a:off x="1087120" y="5127584"/>
            <a:ext cx="5848301" cy="646331"/>
          </a:xfrm>
          <a:prstGeom prst="rect">
            <a:avLst/>
          </a:prstGeom>
          <a:noFill/>
        </p:spPr>
        <p:txBody>
          <a:bodyPr wrap="square" rtlCol="0">
            <a:spAutoFit/>
          </a:bodyPr>
          <a:lstStyle/>
          <a:p>
            <a:r>
              <a:rPr lang="zh-CN" altLang="en-US" dirty="0"/>
              <a:t>采取了实体级精确度</a:t>
            </a:r>
            <a:r>
              <a:rPr lang="en-US" altLang="zh-CN" dirty="0"/>
              <a:t>(P)</a:t>
            </a:r>
            <a:r>
              <a:rPr lang="zh-CN" altLang="en-US" dirty="0"/>
              <a:t>、召回率</a:t>
            </a:r>
            <a:r>
              <a:rPr lang="en-US" altLang="zh-CN" dirty="0"/>
              <a:t>(R)</a:t>
            </a:r>
            <a:r>
              <a:rPr lang="zh-CN" altLang="en-US" dirty="0"/>
              <a:t>和</a:t>
            </a:r>
            <a:r>
              <a:rPr lang="en-US" altLang="zh-CN" dirty="0"/>
              <a:t>F1</a:t>
            </a:r>
            <a:r>
              <a:rPr lang="zh-CN" altLang="en-US" dirty="0"/>
              <a:t>得分作为衡量标准。</a:t>
            </a:r>
          </a:p>
        </p:txBody>
      </p:sp>
      <p:sp>
        <p:nvSpPr>
          <p:cNvPr id="5" name="文本框 4">
            <a:extLst>
              <a:ext uri="{FF2B5EF4-FFF2-40B4-BE49-F238E27FC236}">
                <a16:creationId xmlns:a16="http://schemas.microsoft.com/office/drawing/2014/main" id="{826A61C6-D803-4EB2-915E-90140ED59FB4}"/>
              </a:ext>
            </a:extLst>
          </p:cNvPr>
          <p:cNvSpPr txBox="1"/>
          <p:nvPr/>
        </p:nvSpPr>
        <p:spPr>
          <a:xfrm>
            <a:off x="7535120" y="2500132"/>
            <a:ext cx="3907464" cy="2039501"/>
          </a:xfrm>
          <a:prstGeom prst="rect">
            <a:avLst/>
          </a:prstGeom>
          <a:noFill/>
        </p:spPr>
        <p:txBody>
          <a:bodyPr wrap="square" rtlCol="0">
            <a:spAutoFit/>
          </a:bodyPr>
          <a:lstStyle/>
          <a:p>
            <a:r>
              <a:rPr lang="zh-CN" altLang="en-US" b="0" i="0" dirty="0">
                <a:solidFill>
                  <a:srgbClr val="182026"/>
                </a:solidFill>
                <a:effectLst/>
                <a:latin typeface="-apple-system"/>
              </a:rPr>
              <a:t>性能的提高展示了布局信息在实体关系提取任务中起着重要作用。两次消融体验验证了布局特征评分器和实体自动标签的有效性。</a:t>
            </a:r>
            <a:r>
              <a:rPr lang="en-US" altLang="zh-CN" b="0" i="0" dirty="0">
                <a:solidFill>
                  <a:srgbClr val="182026"/>
                </a:solidFill>
                <a:effectLst/>
                <a:latin typeface="-apple-system"/>
              </a:rPr>
              <a:t>SERA</a:t>
            </a:r>
            <a:r>
              <a:rPr lang="zh-CN" altLang="en-US" b="0" i="0" dirty="0">
                <a:solidFill>
                  <a:srgbClr val="182026"/>
                </a:solidFill>
                <a:effectLst/>
                <a:latin typeface="-apple-system"/>
              </a:rPr>
              <a:t>模型可以通过两种训练策略进一步提高性能：数据增强和实体标签</a:t>
            </a:r>
            <a:r>
              <a:rPr lang="en-US" altLang="zh-CN" b="0" i="0" dirty="0">
                <a:solidFill>
                  <a:srgbClr val="182026"/>
                </a:solidFill>
                <a:effectLst/>
                <a:latin typeface="-apple-system"/>
              </a:rPr>
              <a:t>+</a:t>
            </a:r>
            <a:r>
              <a:rPr lang="zh-CN" altLang="en-US" b="0" i="0" dirty="0">
                <a:solidFill>
                  <a:srgbClr val="182026"/>
                </a:solidFill>
                <a:effectLst/>
                <a:latin typeface="-apple-system"/>
              </a:rPr>
              <a:t>关系提取的多任务学习。</a:t>
            </a:r>
            <a:endParaRPr lang="zh-CN" altLang="en-US" dirty="0"/>
          </a:p>
        </p:txBody>
      </p:sp>
    </p:spTree>
    <p:extLst>
      <p:ext uri="{BB962C8B-B14F-4D97-AF65-F5344CB8AC3E}">
        <p14:creationId xmlns:p14="http://schemas.microsoft.com/office/powerpoint/2010/main" val="1181208090"/>
      </p:ext>
    </p:extLst>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74393" y="285141"/>
            <a:ext cx="712727" cy="684812"/>
            <a:chOff x="4570473" y="781806"/>
            <a:chExt cx="5589527" cy="537060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580000">
              <a:off x="3448806" y="1903473"/>
              <a:ext cx="5294387" cy="3051054"/>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4405" y="1428287"/>
              <a:ext cx="2935595" cy="4724119"/>
            </a:xfrm>
            <a:prstGeom prst="rect">
              <a:avLst/>
            </a:prstGeom>
          </p:spPr>
        </p:pic>
      </p:grpSp>
      <p:sp>
        <p:nvSpPr>
          <p:cNvPr id="6" name="文本框 5"/>
          <p:cNvSpPr txBox="1"/>
          <p:nvPr/>
        </p:nvSpPr>
        <p:spPr>
          <a:xfrm>
            <a:off x="1339577" y="299432"/>
            <a:ext cx="371856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600" normalizeH="0" baseline="0" noProof="0" dirty="0">
                <a:ln>
                  <a:noFill/>
                </a:ln>
                <a:solidFill>
                  <a:srgbClr val="D34817">
                    <a:lumMod val="75000"/>
                  </a:srgbClr>
                </a:solidFill>
                <a:effectLst/>
                <a:uLnTx/>
                <a:uFillTx/>
                <a:latin typeface="Open Sans" panose="020B0606030504020204" pitchFamily="34" charset="0"/>
                <a:ea typeface="微软雅黑" panose="020B0503020204020204" pitchFamily="34" charset="-122"/>
                <a:cs typeface="+mn-cs"/>
                <a:sym typeface="Open Sans" panose="020B0606030504020204" pitchFamily="34" charset="0"/>
              </a:rPr>
              <a:t>对比实验</a:t>
            </a:r>
          </a:p>
        </p:txBody>
      </p:sp>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3113" y="125468"/>
            <a:ext cx="1148148" cy="1148148"/>
          </a:xfrm>
          <a:prstGeom prst="rect">
            <a:avLst/>
          </a:prstGeom>
        </p:spPr>
      </p:pic>
      <p:pic>
        <p:nvPicPr>
          <p:cNvPr id="9" name="图片 8">
            <a:extLst>
              <a:ext uri="{FF2B5EF4-FFF2-40B4-BE49-F238E27FC236}">
                <a16:creationId xmlns:a16="http://schemas.microsoft.com/office/drawing/2014/main" id="{ACCB1B45-A0EC-4DB7-B886-460F105929A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39970" y="1457507"/>
            <a:ext cx="5425754" cy="1468438"/>
          </a:xfrm>
          <a:prstGeom prst="rect">
            <a:avLst/>
          </a:prstGeom>
        </p:spPr>
      </p:pic>
      <p:sp>
        <p:nvSpPr>
          <p:cNvPr id="10" name="文本框 9">
            <a:extLst>
              <a:ext uri="{FF2B5EF4-FFF2-40B4-BE49-F238E27FC236}">
                <a16:creationId xmlns:a16="http://schemas.microsoft.com/office/drawing/2014/main" id="{E4F719A5-A0AD-4D96-BF17-CC79AEDA003C}"/>
              </a:ext>
            </a:extLst>
          </p:cNvPr>
          <p:cNvSpPr txBox="1"/>
          <p:nvPr/>
        </p:nvSpPr>
        <p:spPr>
          <a:xfrm>
            <a:off x="1794076" y="3362447"/>
            <a:ext cx="7355711" cy="1477328"/>
          </a:xfrm>
          <a:prstGeom prst="rect">
            <a:avLst/>
          </a:prstGeom>
          <a:noFill/>
        </p:spPr>
        <p:txBody>
          <a:bodyPr wrap="square" rtlCol="0">
            <a:spAutoFit/>
          </a:bodyPr>
          <a:lstStyle/>
          <a:p>
            <a:r>
              <a:rPr lang="zh-CN" altLang="en-US" b="0" i="0" dirty="0">
                <a:solidFill>
                  <a:srgbClr val="182026"/>
                </a:solidFill>
                <a:effectLst/>
                <a:latin typeface="-apple-system"/>
              </a:rPr>
              <a:t>对于语义实体进行编码，作者对比了采用了三种不同的预训练模型，实验结果表明，使用 </a:t>
            </a:r>
            <a:r>
              <a:rPr lang="en-US" altLang="zh-CN" b="0" i="0" dirty="0" err="1">
                <a:solidFill>
                  <a:srgbClr val="182026"/>
                </a:solidFill>
                <a:effectLst/>
                <a:latin typeface="-apple-system"/>
              </a:rPr>
              <a:t>LayoutLM</a:t>
            </a:r>
            <a:r>
              <a:rPr lang="en-US" altLang="zh-CN" b="0" i="0" dirty="0">
                <a:solidFill>
                  <a:srgbClr val="182026"/>
                </a:solidFill>
                <a:effectLst/>
                <a:latin typeface="-apple-system"/>
              </a:rPr>
              <a:t> </a:t>
            </a:r>
            <a:r>
              <a:rPr lang="zh-CN" altLang="en-US" b="0" i="0" dirty="0">
                <a:solidFill>
                  <a:srgbClr val="182026"/>
                </a:solidFill>
                <a:effectLst/>
                <a:latin typeface="-apple-system"/>
              </a:rPr>
              <a:t>编码实体的性能最好，因为它将布局信息引入到其转换器编码器中，并且与 </a:t>
            </a:r>
            <a:r>
              <a:rPr lang="en-US" altLang="zh-CN" b="0" i="0" dirty="0">
                <a:solidFill>
                  <a:srgbClr val="182026"/>
                </a:solidFill>
                <a:effectLst/>
                <a:latin typeface="-apple-system"/>
              </a:rPr>
              <a:t>BERT </a:t>
            </a:r>
            <a:r>
              <a:rPr lang="zh-CN" altLang="en-US" b="0" i="0" dirty="0">
                <a:solidFill>
                  <a:srgbClr val="182026"/>
                </a:solidFill>
                <a:effectLst/>
                <a:latin typeface="-apple-system"/>
              </a:rPr>
              <a:t>相比已在大规模 </a:t>
            </a:r>
            <a:r>
              <a:rPr lang="en-US" altLang="zh-CN" b="0" i="0" dirty="0">
                <a:solidFill>
                  <a:srgbClr val="182026"/>
                </a:solidFill>
                <a:effectLst/>
                <a:latin typeface="-apple-system"/>
              </a:rPr>
              <a:t>VRD </a:t>
            </a:r>
            <a:r>
              <a:rPr lang="zh-CN" altLang="en-US" b="0" i="0" dirty="0">
                <a:solidFill>
                  <a:srgbClr val="182026"/>
                </a:solidFill>
                <a:effectLst/>
                <a:latin typeface="-apple-system"/>
              </a:rPr>
              <a:t>上进行了预训练。由于缺少语义实体内的上下文感知信息，</a:t>
            </a:r>
            <a:r>
              <a:rPr lang="en-US" altLang="zh-CN" b="0" i="0" dirty="0">
                <a:solidFill>
                  <a:srgbClr val="182026"/>
                </a:solidFill>
                <a:effectLst/>
                <a:latin typeface="-apple-system"/>
              </a:rPr>
              <a:t>Word2vec </a:t>
            </a:r>
            <a:r>
              <a:rPr lang="zh-CN" altLang="en-US" b="0" i="0" dirty="0">
                <a:solidFill>
                  <a:srgbClr val="182026"/>
                </a:solidFill>
                <a:effectLst/>
                <a:latin typeface="-apple-system"/>
              </a:rPr>
              <a:t>的性能比其他两个差得多。</a:t>
            </a:r>
            <a:endParaRPr lang="zh-CN" altLang="en-US" dirty="0"/>
          </a:p>
        </p:txBody>
      </p:sp>
    </p:spTree>
    <p:extLst>
      <p:ext uri="{BB962C8B-B14F-4D97-AF65-F5344CB8AC3E}">
        <p14:creationId xmlns:p14="http://schemas.microsoft.com/office/powerpoint/2010/main" val="823261095"/>
      </p:ext>
    </p:extLst>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74393" y="285141"/>
            <a:ext cx="712727" cy="684812"/>
            <a:chOff x="4570473" y="781806"/>
            <a:chExt cx="5589527" cy="537060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580000">
              <a:off x="3448806" y="1903473"/>
              <a:ext cx="5294387" cy="3051054"/>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4405" y="1428287"/>
              <a:ext cx="2935595" cy="4724119"/>
            </a:xfrm>
            <a:prstGeom prst="rect">
              <a:avLst/>
            </a:prstGeom>
          </p:spPr>
        </p:pic>
      </p:grpSp>
      <p:sp>
        <p:nvSpPr>
          <p:cNvPr id="6" name="文本框 5"/>
          <p:cNvSpPr txBox="1"/>
          <p:nvPr/>
        </p:nvSpPr>
        <p:spPr>
          <a:xfrm>
            <a:off x="1339577" y="299432"/>
            <a:ext cx="371856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600" normalizeH="0" baseline="0" noProof="0" dirty="0">
                <a:ln>
                  <a:noFill/>
                </a:ln>
                <a:solidFill>
                  <a:srgbClr val="D34817">
                    <a:lumMod val="75000"/>
                  </a:srgbClr>
                </a:solidFill>
                <a:effectLst/>
                <a:uLnTx/>
                <a:uFillTx/>
                <a:latin typeface="Open Sans" panose="020B0606030504020204" pitchFamily="34" charset="0"/>
                <a:ea typeface="微软雅黑" panose="020B0503020204020204" pitchFamily="34" charset="-122"/>
                <a:cs typeface="+mn-cs"/>
                <a:sym typeface="Open Sans" panose="020B0606030504020204" pitchFamily="34" charset="0"/>
              </a:rPr>
              <a:t>对比实验</a:t>
            </a:r>
          </a:p>
        </p:txBody>
      </p:sp>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3113" y="125468"/>
            <a:ext cx="1148148" cy="1148148"/>
          </a:xfrm>
          <a:prstGeom prst="rect">
            <a:avLst/>
          </a:prstGeom>
        </p:spPr>
      </p:pic>
      <p:sp>
        <p:nvSpPr>
          <p:cNvPr id="10" name="文本框 9">
            <a:extLst>
              <a:ext uri="{FF2B5EF4-FFF2-40B4-BE49-F238E27FC236}">
                <a16:creationId xmlns:a16="http://schemas.microsoft.com/office/drawing/2014/main" id="{E4F719A5-A0AD-4D96-BF17-CC79AEDA003C}"/>
              </a:ext>
            </a:extLst>
          </p:cNvPr>
          <p:cNvSpPr txBox="1"/>
          <p:nvPr/>
        </p:nvSpPr>
        <p:spPr>
          <a:xfrm>
            <a:off x="1794076" y="3362447"/>
            <a:ext cx="7355711" cy="147732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作者研究了三种流行的编码器，包括</a:t>
            </a:r>
            <a:r>
              <a:rPr kumimoji="0" lang="en-US" altLang="zh-CN"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Transformer</a:t>
            </a:r>
            <a:r>
              <a:rPr kumimoji="0" lang="zh-CN" altLang="en-US"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a:t>
            </a:r>
            <a:r>
              <a:rPr kumimoji="0" lang="en-US" altLang="zh-CN" sz="1800" b="0" i="0" u="none" strike="noStrike" kern="1200" cap="none" spc="0" normalizeH="0" baseline="0" noProof="0" dirty="0" err="1">
                <a:ln>
                  <a:noFill/>
                </a:ln>
                <a:solidFill>
                  <a:srgbClr val="182026"/>
                </a:solidFill>
                <a:effectLst/>
                <a:uLnTx/>
                <a:uFillTx/>
                <a:latin typeface="-apple-system"/>
                <a:ea typeface="等线" panose="02010600030101010101" pitchFamily="2" charset="-122"/>
                <a:cs typeface="+mn-cs"/>
              </a:rPr>
              <a:t>BiLSTM</a:t>
            </a:r>
            <a:r>
              <a:rPr kumimoji="0" lang="en-US" altLang="zh-CN"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 </a:t>
            </a:r>
            <a:r>
              <a:rPr kumimoji="0" lang="zh-CN" altLang="en-US"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和 </a:t>
            </a:r>
            <a:r>
              <a:rPr kumimoji="0" lang="en-US" altLang="zh-CN"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GCN </a:t>
            </a:r>
            <a:r>
              <a:rPr kumimoji="0" lang="zh-CN" altLang="en-US"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来编码 </a:t>
            </a:r>
            <a:r>
              <a:rPr kumimoji="0" lang="en-US" altLang="zh-CN"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VRD</a:t>
            </a:r>
            <a:r>
              <a:rPr kumimoji="0" lang="zh-CN" altLang="en-US"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。实验结果表明 </a:t>
            </a:r>
            <a:r>
              <a:rPr kumimoji="0" lang="en-US" altLang="zh-CN"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GCN </a:t>
            </a:r>
            <a:r>
              <a:rPr kumimoji="0" lang="zh-CN" altLang="en-US"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编码器在</a:t>
            </a:r>
            <a:r>
              <a:rPr lang="zh-CN" altLang="en-US" dirty="0">
                <a:solidFill>
                  <a:srgbClr val="182026"/>
                </a:solidFill>
                <a:latin typeface="-apple-system"/>
                <a:ea typeface="等线" panose="02010600030101010101" pitchFamily="2" charset="-122"/>
              </a:rPr>
              <a:t>该</a:t>
            </a:r>
            <a:r>
              <a:rPr kumimoji="0" lang="zh-CN" altLang="en-US"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任务中比其他两个编码器性能好。</a:t>
            </a:r>
            <a:endParaRPr kumimoji="0" lang="en-US" altLang="zh-CN"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182026"/>
                </a:solidFill>
                <a:effectLst/>
                <a:latin typeface="-apple-system"/>
              </a:rPr>
              <a:t>因为它将布局信息引入到文档编码器中</a:t>
            </a:r>
            <a:r>
              <a:rPr lang="zh-CN" altLang="en-US" b="0" i="0" dirty="0">
                <a:solidFill>
                  <a:srgbClr val="182026"/>
                </a:solidFill>
                <a:effectLst/>
                <a:latin typeface="-apple-system"/>
                <a:ea typeface="等线" panose="02010600030101010101" pitchFamily="2" charset="-122"/>
              </a:rPr>
              <a:t>，</a:t>
            </a:r>
            <a:r>
              <a:rPr lang="zh-CN" altLang="en-US" dirty="0">
                <a:solidFill>
                  <a:srgbClr val="182026"/>
                </a:solidFill>
                <a:latin typeface="-apple-system"/>
                <a:ea typeface="等线" panose="02010600030101010101" pitchFamily="2" charset="-122"/>
              </a:rPr>
              <a:t>这会</a:t>
            </a:r>
            <a:r>
              <a:rPr lang="zh-CN" altLang="en-US" b="0" i="0" dirty="0">
                <a:solidFill>
                  <a:srgbClr val="182026"/>
                </a:solidFill>
                <a:effectLst/>
                <a:latin typeface="-apple-system"/>
                <a:ea typeface="等线" panose="02010600030101010101" pitchFamily="2" charset="-122"/>
              </a:rPr>
              <a:t>帮助文档编码器从</a:t>
            </a:r>
            <a:r>
              <a:rPr lang="zh-CN" altLang="en-US" b="0" i="0" dirty="0">
                <a:solidFill>
                  <a:srgbClr val="182026"/>
                </a:solidFill>
                <a:effectLst/>
                <a:latin typeface="-apple-system"/>
              </a:rPr>
              <a:t>与当前实体更相关的</a:t>
            </a:r>
            <a:r>
              <a:rPr lang="zh-CN" altLang="en-US" b="0" i="0" dirty="0">
                <a:solidFill>
                  <a:srgbClr val="182026"/>
                </a:solidFill>
                <a:effectLst/>
                <a:latin typeface="-apple-system"/>
                <a:ea typeface="等线" panose="02010600030101010101" pitchFamily="2" charset="-122"/>
              </a:rPr>
              <a:t>相邻实体中复制更多的信息。而</a:t>
            </a:r>
            <a:r>
              <a:rPr lang="en-US" altLang="zh-CN" b="0" i="0" dirty="0">
                <a:solidFill>
                  <a:srgbClr val="182026"/>
                </a:solidFill>
                <a:effectLst/>
                <a:latin typeface="-apple-system"/>
                <a:ea typeface="等线" panose="02010600030101010101" pitchFamily="2" charset="-122"/>
              </a:rPr>
              <a:t>Transformer</a:t>
            </a:r>
            <a:r>
              <a:rPr lang="zh-CN" altLang="en-US" b="0" i="0" dirty="0">
                <a:solidFill>
                  <a:srgbClr val="182026"/>
                </a:solidFill>
                <a:effectLst/>
                <a:latin typeface="-apple-system"/>
                <a:ea typeface="等线" panose="02010600030101010101" pitchFamily="2" charset="-122"/>
              </a:rPr>
              <a:t>仅根据文本信息更新实体表示</a:t>
            </a:r>
            <a:r>
              <a:rPr lang="en-US" altLang="zh-CN" b="0" i="0" dirty="0">
                <a:solidFill>
                  <a:srgbClr val="182026"/>
                </a:solidFill>
                <a:effectLst/>
                <a:latin typeface="-apple-system"/>
                <a:ea typeface="等线" panose="02010600030101010101" pitchFamily="2" charset="-122"/>
              </a:rPr>
              <a:t>,</a:t>
            </a:r>
            <a:r>
              <a:rPr lang="zh-CN" altLang="en-US" b="0" i="0" dirty="0">
                <a:solidFill>
                  <a:srgbClr val="182026"/>
                </a:solidFill>
                <a:effectLst/>
                <a:latin typeface="-apple-system"/>
                <a:ea typeface="等线" panose="02010600030101010101" pitchFamily="2" charset="-122"/>
              </a:rPr>
              <a:t> </a:t>
            </a:r>
            <a:r>
              <a:rPr lang="en-US" altLang="zh-CN" b="0" i="0" dirty="0" err="1">
                <a:solidFill>
                  <a:srgbClr val="182026"/>
                </a:solidFill>
                <a:effectLst/>
                <a:latin typeface="-apple-system"/>
                <a:ea typeface="等线" panose="02010600030101010101" pitchFamily="2" charset="-122"/>
              </a:rPr>
              <a:t>BiLSTM</a:t>
            </a:r>
            <a:r>
              <a:rPr lang="zh-CN" altLang="en-US" b="0" i="0" dirty="0">
                <a:solidFill>
                  <a:srgbClr val="182026"/>
                </a:solidFill>
                <a:effectLst/>
                <a:latin typeface="-apple-system"/>
                <a:ea typeface="等线" panose="02010600030101010101" pitchFamily="2" charset="-122"/>
              </a:rPr>
              <a:t>对文件中的实体按原序进行编码。</a:t>
            </a:r>
            <a:endPar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p:txBody>
      </p:sp>
      <p:pic>
        <p:nvPicPr>
          <p:cNvPr id="7" name="图片 6">
            <a:extLst>
              <a:ext uri="{FF2B5EF4-FFF2-40B4-BE49-F238E27FC236}">
                <a16:creationId xmlns:a16="http://schemas.microsoft.com/office/drawing/2014/main" id="{CE437DE8-F8EE-4125-9FD9-D4D0F98F629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39556" y="1512667"/>
            <a:ext cx="6781800" cy="1714500"/>
          </a:xfrm>
          <a:prstGeom prst="rect">
            <a:avLst/>
          </a:prstGeom>
        </p:spPr>
      </p:pic>
    </p:spTree>
    <p:extLst>
      <p:ext uri="{BB962C8B-B14F-4D97-AF65-F5344CB8AC3E}">
        <p14:creationId xmlns:p14="http://schemas.microsoft.com/office/powerpoint/2010/main" val="2419606862"/>
      </p:ext>
    </p:extLst>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74393" y="285141"/>
            <a:ext cx="712727" cy="684812"/>
            <a:chOff x="4570473" y="781806"/>
            <a:chExt cx="5589527" cy="537060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580000">
              <a:off x="3448806" y="1903473"/>
              <a:ext cx="5294387" cy="3051054"/>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4405" y="1428287"/>
              <a:ext cx="2935595" cy="4724119"/>
            </a:xfrm>
            <a:prstGeom prst="rect">
              <a:avLst/>
            </a:prstGeom>
          </p:spPr>
        </p:pic>
      </p:grpSp>
      <p:sp>
        <p:nvSpPr>
          <p:cNvPr id="6" name="文本框 5"/>
          <p:cNvSpPr txBox="1"/>
          <p:nvPr/>
        </p:nvSpPr>
        <p:spPr>
          <a:xfrm>
            <a:off x="1339577" y="299432"/>
            <a:ext cx="371856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600" normalizeH="0" baseline="0" noProof="0" dirty="0">
                <a:ln>
                  <a:noFill/>
                </a:ln>
                <a:solidFill>
                  <a:srgbClr val="D34817">
                    <a:lumMod val="75000"/>
                  </a:srgbClr>
                </a:solidFill>
                <a:effectLst/>
                <a:uLnTx/>
                <a:uFillTx/>
                <a:latin typeface="Open Sans" panose="020B0606030504020204" pitchFamily="34" charset="0"/>
                <a:ea typeface="微软雅黑" panose="020B0503020204020204" pitchFamily="34" charset="-122"/>
                <a:cs typeface="+mn-cs"/>
                <a:sym typeface="Open Sans" panose="020B0606030504020204" pitchFamily="34" charset="0"/>
              </a:rPr>
              <a:t>对比实验</a:t>
            </a:r>
          </a:p>
        </p:txBody>
      </p:sp>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3113" y="125468"/>
            <a:ext cx="1148148" cy="1148148"/>
          </a:xfrm>
          <a:prstGeom prst="rect">
            <a:avLst/>
          </a:prstGeom>
        </p:spPr>
      </p:pic>
      <p:sp>
        <p:nvSpPr>
          <p:cNvPr id="10" name="文本框 9">
            <a:extLst>
              <a:ext uri="{FF2B5EF4-FFF2-40B4-BE49-F238E27FC236}">
                <a16:creationId xmlns:a16="http://schemas.microsoft.com/office/drawing/2014/main" id="{E4F719A5-A0AD-4D96-BF17-CC79AEDA003C}"/>
              </a:ext>
            </a:extLst>
          </p:cNvPr>
          <p:cNvSpPr txBox="1"/>
          <p:nvPr/>
        </p:nvSpPr>
        <p:spPr>
          <a:xfrm>
            <a:off x="1794076" y="3362447"/>
            <a:ext cx="7355711"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实体之间的关系链接有无单头约束对评分的影响非常大。由于单头约束的</a:t>
            </a:r>
            <a:r>
              <a:rPr kumimoji="0" lang="en-US" altLang="zh-CN"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biaffine scorer</a:t>
            </a:r>
            <a:r>
              <a:rPr kumimoji="0" lang="zh-CN" altLang="en-US"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与多头约束的</a:t>
            </a:r>
            <a:r>
              <a:rPr kumimoji="0" lang="en-US" altLang="zh-CN"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MLP scorer</a:t>
            </a:r>
            <a:r>
              <a:rPr kumimoji="0" lang="zh-CN" altLang="en-US"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之间存在较大差距，作者最终选择了</a:t>
            </a:r>
            <a:r>
              <a:rPr kumimoji="0" lang="en-US" altLang="zh-CN"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biaffine scorer</a:t>
            </a:r>
            <a:r>
              <a:rPr kumimoji="0" lang="zh-CN" altLang="en-US"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并在实验中加入了单头约束。</a:t>
            </a:r>
            <a:endPar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p:txBody>
      </p:sp>
      <p:pic>
        <p:nvPicPr>
          <p:cNvPr id="8" name="图片 7">
            <a:extLst>
              <a:ext uri="{FF2B5EF4-FFF2-40B4-BE49-F238E27FC236}">
                <a16:creationId xmlns:a16="http://schemas.microsoft.com/office/drawing/2014/main" id="{0454014F-F9B7-4603-A1C6-BDDDF1BE880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09556" y="1273616"/>
            <a:ext cx="7524750" cy="2057400"/>
          </a:xfrm>
          <a:prstGeom prst="rect">
            <a:avLst/>
          </a:prstGeom>
        </p:spPr>
      </p:pic>
    </p:spTree>
    <p:extLst>
      <p:ext uri="{BB962C8B-B14F-4D97-AF65-F5344CB8AC3E}">
        <p14:creationId xmlns:p14="http://schemas.microsoft.com/office/powerpoint/2010/main" val="2291377165"/>
      </p:ext>
    </p:extLst>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74393" y="285141"/>
            <a:ext cx="712727" cy="684812"/>
            <a:chOff x="4570473" y="781806"/>
            <a:chExt cx="5589527" cy="537060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580000">
              <a:off x="3448806" y="1903473"/>
              <a:ext cx="5294387" cy="3051054"/>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4405" y="1428287"/>
              <a:ext cx="2935595" cy="4724119"/>
            </a:xfrm>
            <a:prstGeom prst="rect">
              <a:avLst/>
            </a:prstGeom>
          </p:spPr>
        </p:pic>
      </p:grpSp>
      <p:sp>
        <p:nvSpPr>
          <p:cNvPr id="6" name="文本框 5"/>
          <p:cNvSpPr txBox="1"/>
          <p:nvPr/>
        </p:nvSpPr>
        <p:spPr>
          <a:xfrm>
            <a:off x="1330960" y="299432"/>
            <a:ext cx="3718560" cy="400110"/>
          </a:xfrm>
          <a:prstGeom prst="rect">
            <a:avLst/>
          </a:prstGeom>
          <a:noFill/>
        </p:spPr>
        <p:txBody>
          <a:bodyPr wrap="square" rtlCol="0">
            <a:spAutoFit/>
          </a:bodyPr>
          <a:lstStyle/>
          <a:p>
            <a:r>
              <a:rPr lang="zh-CN" altLang="en-US" sz="2000" b="1" spc="600" dirty="0">
                <a:solidFill>
                  <a:schemeClr val="accent1">
                    <a:lumMod val="75000"/>
                  </a:schemeClr>
                </a:solidFill>
                <a:latin typeface="Open Sans" panose="020B0606030504020204" pitchFamily="34" charset="0"/>
                <a:ea typeface="微软雅黑" panose="020B0503020204020204" pitchFamily="34" charset="-122"/>
                <a:sym typeface="Open Sans" panose="020B0606030504020204" pitchFamily="34" charset="0"/>
              </a:rPr>
              <a:t>研究背景</a:t>
            </a:r>
          </a:p>
        </p:txBody>
      </p:sp>
      <p:grpSp>
        <p:nvGrpSpPr>
          <p:cNvPr id="15" name="组合 14"/>
          <p:cNvGrpSpPr/>
          <p:nvPr/>
        </p:nvGrpSpPr>
        <p:grpSpPr>
          <a:xfrm>
            <a:off x="7141580" y="969953"/>
            <a:ext cx="3186979" cy="4419991"/>
            <a:chOff x="6703972" y="3384055"/>
            <a:chExt cx="2491793" cy="1630077"/>
          </a:xfrm>
        </p:grpSpPr>
        <p:sp>
          <p:nvSpPr>
            <p:cNvPr id="11" name="ï$1iḑè"/>
            <p:cNvSpPr txBox="1"/>
            <p:nvPr/>
          </p:nvSpPr>
          <p:spPr>
            <a:xfrm>
              <a:off x="6742250" y="4783150"/>
              <a:ext cx="2000413" cy="230982"/>
            </a:xfrm>
            <a:prstGeom prst="rect">
              <a:avLst/>
            </a:prstGeom>
            <a:noFill/>
          </p:spPr>
          <p:txBody>
            <a:bodyPr wrap="square" lIns="91440" tIns="45720" rIns="91440" bIns="45720" anchor="b" anchorCtr="0">
              <a:normAutofit/>
            </a:bodyPr>
            <a:lstStyle/>
            <a:p>
              <a:pPr>
                <a:lnSpc>
                  <a:spcPct val="120000"/>
                </a:lnSpc>
                <a:spcBef>
                  <a:spcPct val="0"/>
                </a:spcBef>
              </a:pPr>
              <a:endParaRPr lang="en-US" altLang="zh-CN" sz="1100" dirty="0">
                <a:latin typeface="Open Sans" panose="020B0606030504020204" pitchFamily="34" charset="0"/>
                <a:ea typeface="微软雅黑" panose="020B0503020204020204" pitchFamily="34" charset="-122"/>
                <a:sym typeface="Open Sans" panose="020B0606030504020204" pitchFamily="34" charset="0"/>
              </a:endParaRPr>
            </a:p>
          </p:txBody>
        </p:sp>
        <p:sp>
          <p:nvSpPr>
            <p:cNvPr id="13" name="i$ḻíḋé"/>
            <p:cNvSpPr txBox="1"/>
            <p:nvPr/>
          </p:nvSpPr>
          <p:spPr>
            <a:xfrm>
              <a:off x="6703972" y="3384055"/>
              <a:ext cx="2491793" cy="507831"/>
            </a:xfrm>
            <a:prstGeom prst="rect">
              <a:avLst/>
            </a:prstGeom>
            <a:noFill/>
          </p:spPr>
          <p:txBody>
            <a:bodyPr wrap="square" lIns="91440" tIns="45720" rIns="91440" bIns="45720" anchor="ctr" anchorCtr="0">
              <a:noAutofit/>
            </a:bodyPr>
            <a:lstStyle/>
            <a:p>
              <a:pPr>
                <a:lnSpc>
                  <a:spcPct val="120000"/>
                </a:lnSpc>
              </a:pPr>
              <a:r>
                <a:rPr lang="zh-CN" altLang="en-US" sz="1400" dirty="0">
                  <a:latin typeface="Open Sans" panose="020B0606030504020204" pitchFamily="34" charset="0"/>
                  <a:ea typeface="微软雅黑" panose="020B0503020204020204" pitchFamily="34" charset="-122"/>
                  <a:sym typeface="Open Sans" panose="020B0606030504020204" pitchFamily="34" charset="0"/>
                </a:rPr>
                <a:t>在现实生活场景中，有很多类型的含有丰富视觉信息的文档（</a:t>
              </a:r>
              <a:r>
                <a:rPr lang="en-US" altLang="zh-CN" sz="1400" dirty="0">
                  <a:latin typeface="Open Sans" panose="020B0606030504020204" pitchFamily="34" charset="0"/>
                  <a:ea typeface="微软雅黑" panose="020B0503020204020204" pitchFamily="34" charset="-122"/>
                  <a:sym typeface="Open Sans" panose="020B0606030504020204" pitchFamily="34" charset="0"/>
                </a:rPr>
                <a:t>VRD</a:t>
              </a:r>
              <a:r>
                <a:rPr lang="zh-CN" altLang="en-US" sz="1400" dirty="0">
                  <a:latin typeface="Open Sans" panose="020B0606030504020204" pitchFamily="34" charset="0"/>
                  <a:ea typeface="微软雅黑" panose="020B0503020204020204" pitchFamily="34" charset="-122"/>
                  <a:sym typeface="Open Sans" panose="020B0606030504020204" pitchFamily="34" charset="0"/>
                </a:rPr>
                <a:t>），例如发票、调查表、申报材料等等。这些文档包含丰富的排版信息，可以帮助我们理解内容，而仅靠文字是不够的。</a:t>
              </a:r>
              <a:endParaRPr lang="en-US" altLang="zh-CN" sz="1400" dirty="0">
                <a:latin typeface="Open Sans" panose="020B0606030504020204" pitchFamily="34" charset="0"/>
                <a:ea typeface="微软雅黑" panose="020B0503020204020204" pitchFamily="34" charset="-122"/>
                <a:sym typeface="Open Sans" panose="020B0606030504020204" pitchFamily="34" charset="0"/>
              </a:endParaRPr>
            </a:p>
          </p:txBody>
        </p:sp>
        <p:sp>
          <p:nvSpPr>
            <p:cNvPr id="14" name="iṣ1ïḑe"/>
            <p:cNvSpPr/>
            <p:nvPr/>
          </p:nvSpPr>
          <p:spPr>
            <a:xfrm>
              <a:off x="6703973" y="4005852"/>
              <a:ext cx="2491792" cy="422045"/>
            </a:xfrm>
            <a:prstGeom prst="rect">
              <a:avLst/>
            </a:prstGeom>
          </p:spPr>
          <p:txBody>
            <a:bodyPr wrap="square" lIns="91440" tIns="45720" rIns="91440" bIns="45720">
              <a:noAutofit/>
            </a:bodyPr>
            <a:lstStyle/>
            <a:p>
              <a:pPr>
                <a:lnSpc>
                  <a:spcPct val="120000"/>
                </a:lnSpc>
              </a:pPr>
              <a:r>
                <a:rPr lang="zh-CN" altLang="en-US" sz="1400" dirty="0">
                  <a:latin typeface="Open Sans" panose="020B0606030504020204" pitchFamily="34" charset="0"/>
                  <a:ea typeface="微软雅黑" panose="020B0503020204020204" pitchFamily="34" charset="-122"/>
                  <a:sym typeface="Open Sans" panose="020B0606030504020204" pitchFamily="34" charset="0"/>
                </a:rPr>
                <a:t>近年来，许多工作集中在如何根据 </a:t>
              </a:r>
              <a:r>
                <a:rPr lang="en-US" altLang="zh-CN" sz="1400" dirty="0">
                  <a:latin typeface="Open Sans" panose="020B0606030504020204" pitchFamily="34" charset="0"/>
                  <a:ea typeface="微软雅黑" panose="020B0503020204020204" pitchFamily="34" charset="-122"/>
                  <a:sym typeface="Open Sans" panose="020B0606030504020204" pitchFamily="34" charset="0"/>
                </a:rPr>
                <a:t>OCR</a:t>
              </a:r>
              <a:r>
                <a:rPr lang="zh-CN" altLang="en-US" sz="1400" dirty="0">
                  <a:latin typeface="Open Sans" panose="020B0606030504020204" pitchFamily="34" charset="0"/>
                  <a:ea typeface="微软雅黑" panose="020B0503020204020204" pitchFamily="34" charset="-122"/>
                  <a:sym typeface="Open Sans" panose="020B0606030504020204" pitchFamily="34" charset="0"/>
                </a:rPr>
                <a:t>（光学字符识别）的结果从 </a:t>
              </a:r>
              <a:r>
                <a:rPr lang="en-US" altLang="zh-CN" sz="1400" dirty="0">
                  <a:latin typeface="Open Sans" panose="020B0606030504020204" pitchFamily="34" charset="0"/>
                  <a:ea typeface="微软雅黑" panose="020B0503020204020204" pitchFamily="34" charset="-122"/>
                  <a:sym typeface="Open Sans" panose="020B0606030504020204" pitchFamily="34" charset="0"/>
                </a:rPr>
                <a:t>VRD </a:t>
              </a:r>
              <a:r>
                <a:rPr lang="zh-CN" altLang="en-US" sz="1400" dirty="0">
                  <a:latin typeface="Open Sans" panose="020B0606030504020204" pitchFamily="34" charset="0"/>
                  <a:ea typeface="微软雅黑" panose="020B0503020204020204" pitchFamily="34" charset="-122"/>
                  <a:sym typeface="Open Sans" panose="020B0606030504020204" pitchFamily="34" charset="0"/>
                </a:rPr>
                <a:t>中提取关键信息，该结果识别边界框和框内的文本。关键信息提取就是这样一个分析视觉丰富的文档的任务，它通常包含两个步骤，实体标注和实体关系提取。</a:t>
              </a:r>
              <a:endParaRPr lang="en-US" altLang="zh-CN" sz="1400" dirty="0">
                <a:latin typeface="Open Sans" panose="020B0606030504020204" pitchFamily="34" charset="0"/>
                <a:ea typeface="微软雅黑" panose="020B0503020204020204" pitchFamily="34" charset="-122"/>
                <a:sym typeface="Open Sans" panose="020B0606030504020204" pitchFamily="34" charset="0"/>
              </a:endParaRPr>
            </a:p>
          </p:txBody>
        </p:sp>
      </p:grpSp>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3113" y="125468"/>
            <a:ext cx="1148148" cy="1148148"/>
          </a:xfrm>
          <a:prstGeom prst="rect">
            <a:avLst/>
          </a:prstGeom>
        </p:spPr>
      </p:pic>
      <p:pic>
        <p:nvPicPr>
          <p:cNvPr id="18" name="图片 17">
            <a:extLst>
              <a:ext uri="{FF2B5EF4-FFF2-40B4-BE49-F238E27FC236}">
                <a16:creationId xmlns:a16="http://schemas.microsoft.com/office/drawing/2014/main" id="{319383D7-502E-4121-9EA7-1F6F0FCCE14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35595" y="1347379"/>
            <a:ext cx="4492303" cy="2601503"/>
          </a:xfrm>
          <a:prstGeom prst="rect">
            <a:avLst/>
          </a:prstGeom>
        </p:spPr>
      </p:pic>
      <p:pic>
        <p:nvPicPr>
          <p:cNvPr id="20" name="图片 19">
            <a:extLst>
              <a:ext uri="{FF2B5EF4-FFF2-40B4-BE49-F238E27FC236}">
                <a16:creationId xmlns:a16="http://schemas.microsoft.com/office/drawing/2014/main" id="{9B04A531-F9AC-4B8F-AEF8-F20345E7EF1B}"/>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442925" y="981960"/>
            <a:ext cx="3956665" cy="532999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ppt_x"/>
                                          </p:val>
                                        </p:tav>
                                        <p:tav tm="100000">
                                          <p:val>
                                            <p:strVal val="#ppt_x"/>
                                          </p:val>
                                        </p:tav>
                                      </p:tavLst>
                                    </p:anim>
                                    <p:anim calcmode="lin" valueType="num">
                                      <p:cBhvr additive="base">
                                        <p:cTn id="12"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74393" y="285141"/>
            <a:ext cx="712727" cy="684812"/>
            <a:chOff x="4570473" y="781806"/>
            <a:chExt cx="5589527" cy="537060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580000">
              <a:off x="3448806" y="1903473"/>
              <a:ext cx="5294387" cy="3051054"/>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4405" y="1428287"/>
              <a:ext cx="2935595" cy="4724119"/>
            </a:xfrm>
            <a:prstGeom prst="rect">
              <a:avLst/>
            </a:prstGeom>
          </p:spPr>
        </p:pic>
      </p:grpSp>
      <p:sp>
        <p:nvSpPr>
          <p:cNvPr id="6" name="文本框 5"/>
          <p:cNvSpPr txBox="1"/>
          <p:nvPr/>
        </p:nvSpPr>
        <p:spPr>
          <a:xfrm>
            <a:off x="1339577" y="299432"/>
            <a:ext cx="371856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600" normalizeH="0" baseline="0" noProof="0" dirty="0">
                <a:ln>
                  <a:noFill/>
                </a:ln>
                <a:solidFill>
                  <a:srgbClr val="D34817">
                    <a:lumMod val="75000"/>
                  </a:srgbClr>
                </a:solidFill>
                <a:effectLst/>
                <a:uLnTx/>
                <a:uFillTx/>
                <a:latin typeface="Open Sans" panose="020B0606030504020204" pitchFamily="34" charset="0"/>
                <a:ea typeface="微软雅黑" panose="020B0503020204020204" pitchFamily="34" charset="-122"/>
                <a:cs typeface="+mn-cs"/>
                <a:sym typeface="Open Sans" panose="020B0606030504020204" pitchFamily="34" charset="0"/>
              </a:rPr>
              <a:t>对比实验</a:t>
            </a:r>
          </a:p>
        </p:txBody>
      </p:sp>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3113" y="125468"/>
            <a:ext cx="1148148" cy="1148148"/>
          </a:xfrm>
          <a:prstGeom prst="rect">
            <a:avLst/>
          </a:prstGeom>
        </p:spPr>
      </p:pic>
      <p:sp>
        <p:nvSpPr>
          <p:cNvPr id="10" name="文本框 9">
            <a:extLst>
              <a:ext uri="{FF2B5EF4-FFF2-40B4-BE49-F238E27FC236}">
                <a16:creationId xmlns:a16="http://schemas.microsoft.com/office/drawing/2014/main" id="{E4F719A5-A0AD-4D96-BF17-CC79AEDA003C}"/>
              </a:ext>
            </a:extLst>
          </p:cNvPr>
          <p:cNvSpPr txBox="1"/>
          <p:nvPr/>
        </p:nvSpPr>
        <p:spPr>
          <a:xfrm>
            <a:off x="1794076" y="3362447"/>
            <a:ext cx="7355711" cy="175432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将</a:t>
            </a:r>
            <a:r>
              <a:rPr kumimoji="0" lang="en-US" altLang="zh-CN"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SERA </a:t>
            </a:r>
            <a:r>
              <a:rPr kumimoji="0" lang="zh-CN" altLang="en-US"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以最佳配置应用于海关数据。由于海关数据中的文件可能是中英文，预训练的中文或英文语言模型无法通过其词汇完美地覆盖文件中的单词。可以观察到中文 </a:t>
            </a:r>
            <a:r>
              <a:rPr kumimoji="0" lang="en-US" altLang="zh-CN"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BERT </a:t>
            </a:r>
            <a:r>
              <a:rPr kumimoji="0" lang="zh-CN" altLang="en-US"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在我们的语言混合数据上优于英文 </a:t>
            </a:r>
            <a:r>
              <a:rPr kumimoji="0" lang="en-US" altLang="zh-CN"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BERT</a:t>
            </a:r>
            <a:r>
              <a:rPr kumimoji="0" lang="zh-CN" altLang="en-US"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。作者分析了它们的词汇表，发现中文词汇表可以覆盖文档中的更多单词。尽管中文 </a:t>
            </a:r>
            <a:r>
              <a:rPr kumimoji="0" lang="en-US" altLang="zh-CN"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BERT </a:t>
            </a:r>
            <a:r>
              <a:rPr kumimoji="0" lang="zh-CN" altLang="en-US"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表现更好，但 </a:t>
            </a:r>
            <a:r>
              <a:rPr kumimoji="0" lang="en-US" altLang="zh-CN" sz="1800" b="0" i="0" u="none" strike="noStrike" kern="1200" cap="none" spc="0" normalizeH="0" baseline="0" noProof="0" dirty="0" err="1">
                <a:ln>
                  <a:noFill/>
                </a:ln>
                <a:solidFill>
                  <a:srgbClr val="182026"/>
                </a:solidFill>
                <a:effectLst/>
                <a:uLnTx/>
                <a:uFillTx/>
                <a:latin typeface="-apple-system"/>
                <a:ea typeface="等线" panose="02010600030101010101" pitchFamily="2" charset="-122"/>
                <a:cs typeface="+mn-cs"/>
              </a:rPr>
              <a:t>EnglishLayoutLM</a:t>
            </a:r>
            <a:r>
              <a:rPr kumimoji="0" lang="en-US" altLang="zh-CN"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 </a:t>
            </a:r>
            <a:r>
              <a:rPr kumimoji="0" lang="zh-CN" altLang="en-US" sz="1800" b="0" i="0" u="none" strike="noStrike" kern="1200" cap="none" spc="0" normalizeH="0" baseline="0" noProof="0" dirty="0">
                <a:ln>
                  <a:noFill/>
                </a:ln>
                <a:solidFill>
                  <a:srgbClr val="182026"/>
                </a:solidFill>
                <a:effectLst/>
                <a:uLnTx/>
                <a:uFillTx/>
                <a:latin typeface="-apple-system"/>
                <a:ea typeface="等线" panose="02010600030101010101" pitchFamily="2" charset="-122"/>
                <a:cs typeface="+mn-cs"/>
              </a:rPr>
              <a:t>在三个预训练模型中仍然取得了最好的结果。这表明将布局信息编码到语言模型中是有区别的。</a:t>
            </a:r>
            <a:endPar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p:txBody>
      </p:sp>
      <p:pic>
        <p:nvPicPr>
          <p:cNvPr id="7" name="图片 6">
            <a:extLst>
              <a:ext uri="{FF2B5EF4-FFF2-40B4-BE49-F238E27FC236}">
                <a16:creationId xmlns:a16="http://schemas.microsoft.com/office/drawing/2014/main" id="{C2500E54-B17C-4899-962D-89E26DFC47A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64398" y="914401"/>
            <a:ext cx="5144233" cy="2169452"/>
          </a:xfrm>
          <a:prstGeom prst="rect">
            <a:avLst/>
          </a:prstGeom>
        </p:spPr>
      </p:pic>
    </p:spTree>
    <p:extLst>
      <p:ext uri="{BB962C8B-B14F-4D97-AF65-F5344CB8AC3E}">
        <p14:creationId xmlns:p14="http://schemas.microsoft.com/office/powerpoint/2010/main" val="3497277395"/>
      </p:ext>
    </p:extLst>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74393" y="285141"/>
            <a:ext cx="712727" cy="684812"/>
            <a:chOff x="4570473" y="781806"/>
            <a:chExt cx="5589527" cy="537060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580000">
              <a:off x="3448806" y="1903473"/>
              <a:ext cx="5294387" cy="3051054"/>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4405" y="1428287"/>
              <a:ext cx="2935595" cy="4724119"/>
            </a:xfrm>
            <a:prstGeom prst="rect">
              <a:avLst/>
            </a:prstGeom>
          </p:spPr>
        </p:pic>
      </p:grpSp>
      <p:sp>
        <p:nvSpPr>
          <p:cNvPr id="6" name="文本框 5"/>
          <p:cNvSpPr txBox="1"/>
          <p:nvPr/>
        </p:nvSpPr>
        <p:spPr>
          <a:xfrm>
            <a:off x="1339577" y="299432"/>
            <a:ext cx="371856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000" b="1" spc="600" dirty="0">
                <a:solidFill>
                  <a:srgbClr val="D34817">
                    <a:lumMod val="75000"/>
                  </a:srgbClr>
                </a:solidFill>
                <a:latin typeface="Open Sans" panose="020B0606030504020204" pitchFamily="34" charset="0"/>
                <a:ea typeface="微软雅黑" panose="020B0503020204020204" pitchFamily="34" charset="-122"/>
                <a:sym typeface="Open Sans" panose="020B0606030504020204" pitchFamily="34" charset="0"/>
              </a:rPr>
              <a:t>思考和疑惑</a:t>
            </a:r>
            <a:endParaRPr kumimoji="0" lang="zh-CN" altLang="en-US" sz="2000" b="1" i="0" u="none" strike="noStrike" kern="1200" cap="none" spc="600" normalizeH="0" baseline="0" noProof="0" dirty="0">
              <a:ln>
                <a:noFill/>
              </a:ln>
              <a:solidFill>
                <a:srgbClr val="D34817">
                  <a:lumMod val="75000"/>
                </a:srgbClr>
              </a:solidFill>
              <a:effectLst/>
              <a:uLnTx/>
              <a:uFillTx/>
              <a:latin typeface="Open Sans" panose="020B0606030504020204" pitchFamily="34" charset="0"/>
              <a:ea typeface="微软雅黑" panose="020B0503020204020204" pitchFamily="34" charset="-122"/>
              <a:cs typeface="+mn-cs"/>
              <a:sym typeface="Open Sans" panose="020B0606030504020204" pitchFamily="34" charset="0"/>
            </a:endParaRPr>
          </a:p>
        </p:txBody>
      </p:sp>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3113" y="125468"/>
            <a:ext cx="1148148" cy="1148148"/>
          </a:xfrm>
          <a:prstGeom prst="rect">
            <a:avLst/>
          </a:prstGeom>
        </p:spPr>
      </p:pic>
      <p:sp>
        <p:nvSpPr>
          <p:cNvPr id="5" name="文本框 4">
            <a:extLst>
              <a:ext uri="{FF2B5EF4-FFF2-40B4-BE49-F238E27FC236}">
                <a16:creationId xmlns:a16="http://schemas.microsoft.com/office/drawing/2014/main" id="{51ABBCB5-824D-417F-BD5C-7D1CBAEBF01E}"/>
              </a:ext>
            </a:extLst>
          </p:cNvPr>
          <p:cNvSpPr txBox="1"/>
          <p:nvPr/>
        </p:nvSpPr>
        <p:spPr>
          <a:xfrm>
            <a:off x="1482970" y="1459524"/>
            <a:ext cx="8944707" cy="1200329"/>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t>由于 </a:t>
            </a:r>
            <a:r>
              <a:rPr lang="en-US" altLang="zh-CN" dirty="0"/>
              <a:t>FUNSD </a:t>
            </a:r>
            <a:r>
              <a:rPr lang="zh-CN" altLang="en-US" dirty="0"/>
              <a:t>数据中的训练文档很小，作者尝试增加训练数据。从每个实体的词组中随机删除一些比率为 </a:t>
            </a:r>
            <a:r>
              <a:rPr lang="en-US" altLang="zh-CN" dirty="0"/>
              <a:t>0.2 </a:t>
            </a:r>
            <a:r>
              <a:rPr lang="zh-CN" altLang="en-US" dirty="0"/>
              <a:t>的词以获得更多的伪文档。将这些伪训练数据与</a:t>
            </a:r>
            <a:r>
              <a:rPr lang="en-US" altLang="zh-CN" dirty="0"/>
              <a:t>gold</a:t>
            </a:r>
            <a:r>
              <a:rPr lang="zh-CN" altLang="en-US" dirty="0"/>
              <a:t>训练数据结合起来，并保持测试数据不变。增强后，使用 </a:t>
            </a:r>
            <a:r>
              <a:rPr lang="en-US" altLang="zh-CN" dirty="0"/>
              <a:t>auto label </a:t>
            </a:r>
            <a:r>
              <a:rPr lang="zh-CN" altLang="en-US" dirty="0"/>
              <a:t>将性能提高约 </a:t>
            </a:r>
            <a:r>
              <a:rPr lang="en-US" altLang="zh-CN" dirty="0"/>
              <a:t>1.1% F1</a:t>
            </a:r>
            <a:r>
              <a:rPr lang="zh-CN" altLang="en-US" dirty="0"/>
              <a:t>，使用 </a:t>
            </a:r>
            <a:r>
              <a:rPr lang="en-US" altLang="zh-CN" dirty="0"/>
              <a:t>gold label </a:t>
            </a:r>
            <a:r>
              <a:rPr lang="zh-CN" altLang="en-US" dirty="0"/>
              <a:t>提高约 </a:t>
            </a:r>
            <a:r>
              <a:rPr lang="en-US" altLang="zh-CN" dirty="0"/>
              <a:t>2.9% F1</a:t>
            </a:r>
            <a:r>
              <a:rPr lang="zh-CN" altLang="en-US" dirty="0"/>
              <a:t>。</a:t>
            </a:r>
            <a:endParaRPr lang="en-US" altLang="zh-CN" dirty="0"/>
          </a:p>
        </p:txBody>
      </p:sp>
    </p:spTree>
    <p:extLst>
      <p:ext uri="{BB962C8B-B14F-4D97-AF65-F5344CB8AC3E}">
        <p14:creationId xmlns:p14="http://schemas.microsoft.com/office/powerpoint/2010/main" val="911217613"/>
      </p:ext>
    </p:extLst>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74393" y="285141"/>
            <a:ext cx="712727" cy="684812"/>
            <a:chOff x="4570473" y="781806"/>
            <a:chExt cx="5589527" cy="537060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580000">
              <a:off x="3448806" y="1903473"/>
              <a:ext cx="5294387" cy="3051054"/>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4405" y="1428287"/>
              <a:ext cx="2935595" cy="4724119"/>
            </a:xfrm>
            <a:prstGeom prst="rect">
              <a:avLst/>
            </a:prstGeom>
          </p:spPr>
        </p:pic>
      </p:grpSp>
      <p:sp>
        <p:nvSpPr>
          <p:cNvPr id="6" name="文本框 5"/>
          <p:cNvSpPr txBox="1"/>
          <p:nvPr/>
        </p:nvSpPr>
        <p:spPr>
          <a:xfrm>
            <a:off x="1330960" y="299432"/>
            <a:ext cx="371856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000" b="1" spc="600" dirty="0">
                <a:solidFill>
                  <a:srgbClr val="D34817">
                    <a:lumMod val="75000"/>
                  </a:srgbClr>
                </a:solidFill>
                <a:latin typeface="Open Sans" panose="020B0606030504020204" pitchFamily="34" charset="0"/>
                <a:ea typeface="微软雅黑" panose="020B0503020204020204" pitchFamily="34" charset="-122"/>
                <a:sym typeface="Open Sans" panose="020B0606030504020204" pitchFamily="34" charset="0"/>
              </a:rPr>
              <a:t>参考文献</a:t>
            </a:r>
            <a:endParaRPr kumimoji="0" lang="zh-CN" altLang="en-US" sz="2000" b="1" i="0" u="none" strike="noStrike" kern="1200" cap="none" spc="600" normalizeH="0" baseline="0" noProof="0" dirty="0">
              <a:ln>
                <a:noFill/>
              </a:ln>
              <a:solidFill>
                <a:srgbClr val="D34817">
                  <a:lumMod val="75000"/>
                </a:srgbClr>
              </a:solidFill>
              <a:effectLst/>
              <a:uLnTx/>
              <a:uFillTx/>
              <a:latin typeface="Open Sans" panose="020B0606030504020204" pitchFamily="34" charset="0"/>
              <a:ea typeface="微软雅黑" panose="020B0503020204020204" pitchFamily="34" charset="-122"/>
              <a:cs typeface="+mn-cs"/>
              <a:sym typeface="Open Sans" panose="020B0606030504020204" pitchFamily="34" charset="0"/>
            </a:endParaRPr>
          </a:p>
        </p:txBody>
      </p:sp>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3113" y="125468"/>
            <a:ext cx="1148148" cy="1148148"/>
          </a:xfrm>
          <a:prstGeom prst="rect">
            <a:avLst/>
          </a:prstGeom>
        </p:spPr>
      </p:pic>
      <p:sp>
        <p:nvSpPr>
          <p:cNvPr id="5" name="文本框 4">
            <a:extLst>
              <a:ext uri="{FF2B5EF4-FFF2-40B4-BE49-F238E27FC236}">
                <a16:creationId xmlns:a16="http://schemas.microsoft.com/office/drawing/2014/main" id="{7D3789D9-E928-4B70-8F87-D7A88036D799}"/>
              </a:ext>
            </a:extLst>
          </p:cNvPr>
          <p:cNvSpPr txBox="1"/>
          <p:nvPr/>
        </p:nvSpPr>
        <p:spPr>
          <a:xfrm>
            <a:off x="1423686" y="1373529"/>
            <a:ext cx="7430947" cy="4524315"/>
          </a:xfrm>
          <a:prstGeom prst="rect">
            <a:avLst/>
          </a:prstGeom>
          <a:noFill/>
        </p:spPr>
        <p:txBody>
          <a:bodyPr wrap="square" rtlCol="0">
            <a:spAutoFit/>
          </a:bodyPr>
          <a:lstStyle/>
          <a:p>
            <a:pPr marR="0" lvl="0" algn="l" defTabSz="914400" rtl="0" eaLnBrk="1" fontAlgn="auto" latinLnBrk="0" hangingPunct="1">
              <a:lnSpc>
                <a:spcPct val="100000"/>
              </a:lnSpc>
              <a:spcBef>
                <a:spcPts val="0"/>
              </a:spcBef>
              <a:spcAft>
                <a:spcPts val="0"/>
              </a:spcAft>
              <a:buClrTx/>
              <a:buSzTx/>
              <a:tabLst/>
              <a:defRPr/>
            </a:pP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[1] </a:t>
            </a:r>
            <a:r>
              <a:rPr kumimoji="0" lang="en-US" altLang="zh-CN" sz="12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Wenwen</a:t>
            </a: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Yu, Ning Lu, </a:t>
            </a:r>
            <a:r>
              <a:rPr kumimoji="0" lang="en-US" altLang="zh-CN" sz="12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Xianbiao</a:t>
            </a: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Qi, Ping Gong, and Rong Xiao. 2020b.Pick: Processing key information extraction from documents using improved graph</a:t>
            </a:r>
            <a:r>
              <a:rPr lang="en-US" altLang="zh-CN" sz="1200" dirty="0">
                <a:solidFill>
                  <a:prstClr val="black"/>
                </a:solidFill>
                <a:latin typeface="等线"/>
                <a:ea typeface="等线" panose="02010600030101010101" pitchFamily="2" charset="-122"/>
              </a:rPr>
              <a:t> </a:t>
            </a: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learning-convolutional networks. </a:t>
            </a:r>
            <a:r>
              <a:rPr kumimoji="0" lang="en-US" altLang="zh-CN" sz="12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arXiv</a:t>
            </a: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preprint arXiv:2004.07464.</a:t>
            </a:r>
          </a:p>
          <a:p>
            <a:pPr marR="0" lvl="0" algn="l" defTabSz="914400" rtl="0" eaLnBrk="1" fontAlgn="auto" latinLnBrk="0" hangingPunct="1">
              <a:lnSpc>
                <a:spcPct val="100000"/>
              </a:lnSpc>
              <a:spcBef>
                <a:spcPts val="0"/>
              </a:spcBef>
              <a:spcAft>
                <a:spcPts val="0"/>
              </a:spcAft>
              <a:buClrTx/>
              <a:buSzTx/>
              <a:tabLst/>
              <a:defRPr/>
            </a:pPr>
            <a:r>
              <a:rPr lang="en-US" altLang="zh-CN" sz="1200" dirty="0">
                <a:solidFill>
                  <a:prstClr val="black"/>
                </a:solidFill>
                <a:latin typeface="等线"/>
                <a:ea typeface="等线" panose="02010600030101010101" pitchFamily="2" charset="-122"/>
              </a:rPr>
              <a:t>[2] </a:t>
            </a:r>
            <a:r>
              <a:rPr lang="en-US" altLang="zh-CN" sz="1200" dirty="0" err="1">
                <a:solidFill>
                  <a:prstClr val="black"/>
                </a:solidFill>
                <a:latin typeface="等线"/>
                <a:ea typeface="等线" panose="02010600030101010101" pitchFamily="2" charset="-122"/>
              </a:rPr>
              <a:t>Mengxi</a:t>
            </a:r>
            <a:r>
              <a:rPr lang="en-US" altLang="zh-CN" sz="1200" dirty="0">
                <a:solidFill>
                  <a:prstClr val="black"/>
                </a:solidFill>
                <a:latin typeface="等线"/>
                <a:ea typeface="等线" panose="02010600030101010101" pitchFamily="2" charset="-122"/>
              </a:rPr>
              <a:t> Wei, </a:t>
            </a:r>
            <a:r>
              <a:rPr lang="en-US" altLang="zh-CN" sz="1200" dirty="0" err="1">
                <a:solidFill>
                  <a:prstClr val="black"/>
                </a:solidFill>
                <a:latin typeface="等线"/>
                <a:ea typeface="等线" panose="02010600030101010101" pitchFamily="2" charset="-122"/>
              </a:rPr>
              <a:t>Yifan</a:t>
            </a:r>
            <a:r>
              <a:rPr lang="en-US" altLang="zh-CN" sz="1200" dirty="0">
                <a:solidFill>
                  <a:prstClr val="black"/>
                </a:solidFill>
                <a:latin typeface="等线"/>
                <a:ea typeface="等线" panose="02010600030101010101" pitchFamily="2" charset="-122"/>
              </a:rPr>
              <a:t> He, and </a:t>
            </a:r>
            <a:r>
              <a:rPr lang="en-US" altLang="zh-CN" sz="1200" dirty="0" err="1">
                <a:solidFill>
                  <a:prstClr val="black"/>
                </a:solidFill>
                <a:latin typeface="等线"/>
                <a:ea typeface="等线" panose="02010600030101010101" pitchFamily="2" charset="-122"/>
              </a:rPr>
              <a:t>Qiong</a:t>
            </a:r>
            <a:r>
              <a:rPr lang="en-US" altLang="zh-CN" sz="1200" dirty="0">
                <a:solidFill>
                  <a:prstClr val="black"/>
                </a:solidFill>
                <a:latin typeface="等线"/>
                <a:ea typeface="等线" panose="02010600030101010101" pitchFamily="2" charset="-122"/>
              </a:rPr>
              <a:t> Zhang. 2020. Ro-bust layout-aware IE for visually rich documents with pre-trained language models. In Proceedings of the 43rd International ACM SIGIR conference on research and development in Information Retrieval, SIGIR 2020, Virtual Event, China, July 25-30, 2020,pages 2367–2376.</a:t>
            </a:r>
          </a:p>
          <a:p>
            <a:pPr marR="0" lvl="0" algn="l" defTabSz="914400" rtl="0" eaLnBrk="1" fontAlgn="auto" latinLnBrk="0" hangingPunct="1">
              <a:lnSpc>
                <a:spcPct val="100000"/>
              </a:lnSpc>
              <a:spcBef>
                <a:spcPts val="0"/>
              </a:spcBef>
              <a:spcAft>
                <a:spcPts val="0"/>
              </a:spcAft>
              <a:buClrTx/>
              <a:buSzTx/>
              <a:tabLst/>
              <a:defRPr/>
            </a:pP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[3] </a:t>
            </a:r>
            <a:r>
              <a:rPr kumimoji="0" lang="en-US" altLang="zh-CN" sz="12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Xiaojing</a:t>
            </a: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Liu, </a:t>
            </a:r>
            <a:r>
              <a:rPr kumimoji="0" lang="en-US" altLang="zh-CN" sz="12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Feiyu</a:t>
            </a: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Gao, </a:t>
            </a:r>
            <a:r>
              <a:rPr kumimoji="0" lang="en-US" altLang="zh-CN" sz="12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Qiong</a:t>
            </a: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Zhang, and </a:t>
            </a:r>
            <a:r>
              <a:rPr kumimoji="0" lang="en-US" altLang="zh-CN" sz="12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Huasha</a:t>
            </a: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Zhao. 2019a. Graph convolution for multimodal information extraction from visually rich documents. In Proceedings of the 2019 Conference of the North American Chapter of the Association for Computational Linguistics:  Human Language Technologies, Volume 2 (Industry Papers), pages 32–39.</a:t>
            </a:r>
          </a:p>
          <a:p>
            <a:pPr marR="0" lvl="0" algn="l" defTabSz="914400" rtl="0" eaLnBrk="1" fontAlgn="auto" latinLnBrk="0" hangingPunct="1">
              <a:lnSpc>
                <a:spcPct val="100000"/>
              </a:lnSpc>
              <a:spcBef>
                <a:spcPts val="0"/>
              </a:spcBef>
              <a:spcAft>
                <a:spcPts val="0"/>
              </a:spcAft>
              <a:buClrTx/>
              <a:buSzTx/>
              <a:tabLst/>
              <a:defRPr/>
            </a:pPr>
            <a:r>
              <a:rPr lang="en-US" altLang="zh-CN" sz="1200" dirty="0">
                <a:solidFill>
                  <a:prstClr val="black"/>
                </a:solidFill>
                <a:latin typeface="等线"/>
                <a:ea typeface="等线" panose="02010600030101010101" pitchFamily="2" charset="-122"/>
              </a:rPr>
              <a:t>[4] </a:t>
            </a:r>
            <a:r>
              <a:rPr lang="en-US" altLang="zh-CN" sz="1200" dirty="0" err="1">
                <a:solidFill>
                  <a:prstClr val="black"/>
                </a:solidFill>
                <a:latin typeface="等线"/>
                <a:ea typeface="等线" panose="02010600030101010101" pitchFamily="2" charset="-122"/>
              </a:rPr>
              <a:t>Yiheng</a:t>
            </a:r>
            <a:r>
              <a:rPr lang="en-US" altLang="zh-CN" sz="1200" dirty="0">
                <a:solidFill>
                  <a:prstClr val="black"/>
                </a:solidFill>
                <a:latin typeface="等线"/>
                <a:ea typeface="等线" panose="02010600030101010101" pitchFamily="2" charset="-122"/>
              </a:rPr>
              <a:t> Xu,  </a:t>
            </a:r>
            <a:r>
              <a:rPr lang="en-US" altLang="zh-CN" sz="1200" dirty="0" err="1">
                <a:solidFill>
                  <a:prstClr val="black"/>
                </a:solidFill>
                <a:latin typeface="等线"/>
                <a:ea typeface="等线" panose="02010600030101010101" pitchFamily="2" charset="-122"/>
              </a:rPr>
              <a:t>Minghao</a:t>
            </a:r>
            <a:r>
              <a:rPr lang="en-US" altLang="zh-CN" sz="1200" dirty="0">
                <a:solidFill>
                  <a:prstClr val="black"/>
                </a:solidFill>
                <a:latin typeface="等线"/>
                <a:ea typeface="等线" panose="02010600030101010101" pitchFamily="2" charset="-122"/>
              </a:rPr>
              <a:t> Li, Lei Cui, </a:t>
            </a:r>
            <a:r>
              <a:rPr lang="en-US" altLang="zh-CN" sz="1200" dirty="0" err="1">
                <a:solidFill>
                  <a:prstClr val="black"/>
                </a:solidFill>
                <a:latin typeface="等线"/>
                <a:ea typeface="等线" panose="02010600030101010101" pitchFamily="2" charset="-122"/>
              </a:rPr>
              <a:t>Shaohan</a:t>
            </a:r>
            <a:r>
              <a:rPr lang="en-US" altLang="zh-CN" sz="1200" dirty="0">
                <a:solidFill>
                  <a:prstClr val="black"/>
                </a:solidFill>
                <a:latin typeface="等线"/>
                <a:ea typeface="等线" panose="02010600030101010101" pitchFamily="2" charset="-122"/>
              </a:rPr>
              <a:t> Huang, </a:t>
            </a:r>
            <a:r>
              <a:rPr lang="en-US" altLang="zh-CN" sz="1200" dirty="0" err="1">
                <a:solidFill>
                  <a:prstClr val="black"/>
                </a:solidFill>
                <a:latin typeface="等线"/>
                <a:ea typeface="等线" panose="02010600030101010101" pitchFamily="2" charset="-122"/>
              </a:rPr>
              <a:t>Furu</a:t>
            </a:r>
            <a:r>
              <a:rPr lang="en-US" altLang="zh-CN" sz="1200" dirty="0">
                <a:solidFill>
                  <a:prstClr val="black"/>
                </a:solidFill>
                <a:latin typeface="等线"/>
                <a:ea typeface="等线" panose="02010600030101010101" pitchFamily="2" charset="-122"/>
              </a:rPr>
              <a:t> Wei, and Ming Zhou. 2020b. </a:t>
            </a:r>
            <a:r>
              <a:rPr lang="en-US" altLang="zh-CN" sz="1200" dirty="0" err="1">
                <a:solidFill>
                  <a:prstClr val="black"/>
                </a:solidFill>
                <a:latin typeface="等线"/>
                <a:ea typeface="等线" panose="02010600030101010101" pitchFamily="2" charset="-122"/>
              </a:rPr>
              <a:t>Layoutlm</a:t>
            </a:r>
            <a:r>
              <a:rPr lang="en-US" altLang="zh-CN" sz="1200" dirty="0">
                <a:solidFill>
                  <a:prstClr val="black"/>
                </a:solidFill>
                <a:latin typeface="等线"/>
                <a:ea typeface="等线" panose="02010600030101010101" pitchFamily="2" charset="-122"/>
              </a:rPr>
              <a:t>: Pretraining of text and layout for document image understanding. In Proceedings of the 26th ACM SIGKDD International Conference on Knowledge Discovery &amp; Data Mining, pages 1192–1200.</a:t>
            </a:r>
          </a:p>
          <a:p>
            <a:pPr marR="0" lvl="0" algn="l" defTabSz="914400" rtl="0" eaLnBrk="1" fontAlgn="auto" latinLnBrk="0" hangingPunct="1">
              <a:lnSpc>
                <a:spcPct val="100000"/>
              </a:lnSpc>
              <a:spcBef>
                <a:spcPts val="0"/>
              </a:spcBef>
              <a:spcAft>
                <a:spcPts val="0"/>
              </a:spcAft>
              <a:buClrTx/>
              <a:buSzTx/>
              <a:tabLst/>
              <a:defRPr/>
            </a:pP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[5] Yang Xu, </a:t>
            </a:r>
            <a:r>
              <a:rPr kumimoji="0" lang="en-US" altLang="zh-CN" sz="12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Yiheng</a:t>
            </a: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Xu, </a:t>
            </a:r>
            <a:r>
              <a:rPr kumimoji="0" lang="en-US" altLang="zh-CN" sz="12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Tengchao</a:t>
            </a: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a:t>
            </a:r>
            <a:r>
              <a:rPr kumimoji="0" lang="en-US" altLang="zh-CN" sz="12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Lv</a:t>
            </a: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Lei Cui, </a:t>
            </a:r>
            <a:r>
              <a:rPr kumimoji="0" lang="en-US" altLang="zh-CN" sz="12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Furu</a:t>
            </a: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Wei, </a:t>
            </a:r>
            <a:r>
              <a:rPr kumimoji="0" lang="en-US" altLang="zh-CN" sz="12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Guoxin</a:t>
            </a: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Wang, </a:t>
            </a:r>
            <a:r>
              <a:rPr kumimoji="0" lang="en-US" altLang="zh-CN" sz="12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Yijuan</a:t>
            </a: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Lu, </a:t>
            </a:r>
            <a:r>
              <a:rPr kumimoji="0" lang="en-US" altLang="zh-CN" sz="12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Dinei</a:t>
            </a: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Florencio, Cha Zhang, </a:t>
            </a:r>
            <a:r>
              <a:rPr kumimoji="0" lang="en-US" altLang="zh-CN" sz="12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Wanxiang</a:t>
            </a: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Che, et  al. 2020a. Layoutlmv2:Multi-modal pre-training for visually-rich document understanding. </a:t>
            </a:r>
            <a:r>
              <a:rPr kumimoji="0" lang="en-US" altLang="zh-CN" sz="12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arXiv</a:t>
            </a: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preprint arXiv:2012.14740.</a:t>
            </a:r>
          </a:p>
          <a:p>
            <a:pPr marR="0" lvl="0" algn="l" defTabSz="914400" rtl="0" eaLnBrk="1" fontAlgn="auto" latinLnBrk="0" hangingPunct="1">
              <a:lnSpc>
                <a:spcPct val="100000"/>
              </a:lnSpc>
              <a:spcBef>
                <a:spcPts val="0"/>
              </a:spcBef>
              <a:spcAft>
                <a:spcPts val="0"/>
              </a:spcAft>
              <a:buClrTx/>
              <a:buSzTx/>
              <a:tabLst/>
              <a:defRPr/>
            </a:pPr>
            <a:r>
              <a:rPr lang="en-US" altLang="zh-CN" sz="1200" dirty="0">
                <a:solidFill>
                  <a:prstClr val="black"/>
                </a:solidFill>
                <a:latin typeface="等线"/>
                <a:ea typeface="等线" panose="02010600030101010101" pitchFamily="2" charset="-122"/>
              </a:rPr>
              <a:t>[6] H. Kemal </a:t>
            </a:r>
            <a:r>
              <a:rPr lang="en-US" altLang="zh-CN" sz="1200" dirty="0" err="1">
                <a:solidFill>
                  <a:prstClr val="black"/>
                </a:solidFill>
                <a:latin typeface="等线"/>
                <a:ea typeface="等线" panose="02010600030101010101" pitchFamily="2" charset="-122"/>
              </a:rPr>
              <a:t>Ekenel</a:t>
            </a:r>
            <a:r>
              <a:rPr lang="en-US" altLang="zh-CN" sz="1200" dirty="0">
                <a:solidFill>
                  <a:prstClr val="black"/>
                </a:solidFill>
                <a:latin typeface="等线"/>
                <a:ea typeface="等线" panose="02010600030101010101" pitchFamily="2" charset="-122"/>
              </a:rPr>
              <a:t> G. </a:t>
            </a:r>
            <a:r>
              <a:rPr lang="en-US" altLang="zh-CN" sz="1200" dirty="0" err="1">
                <a:solidFill>
                  <a:prstClr val="black"/>
                </a:solidFill>
                <a:latin typeface="等线"/>
                <a:ea typeface="等线" panose="02010600030101010101" pitchFamily="2" charset="-122"/>
              </a:rPr>
              <a:t>Jaume</a:t>
            </a:r>
            <a:r>
              <a:rPr lang="en-US" altLang="zh-CN" sz="1200" dirty="0">
                <a:solidFill>
                  <a:prstClr val="black"/>
                </a:solidFill>
                <a:latin typeface="等线"/>
                <a:ea typeface="等线" panose="02010600030101010101" pitchFamily="2" charset="-122"/>
              </a:rPr>
              <a:t> and J.  </a:t>
            </a:r>
            <a:r>
              <a:rPr lang="en-US" altLang="zh-CN" sz="1200" dirty="0" err="1">
                <a:solidFill>
                  <a:prstClr val="black"/>
                </a:solidFill>
                <a:latin typeface="等线"/>
                <a:ea typeface="等线" panose="02010600030101010101" pitchFamily="2" charset="-122"/>
              </a:rPr>
              <a:t>Thiran</a:t>
            </a:r>
            <a:r>
              <a:rPr lang="en-US" altLang="zh-CN" sz="1200" dirty="0">
                <a:solidFill>
                  <a:prstClr val="black"/>
                </a:solidFill>
                <a:latin typeface="等线"/>
                <a:ea typeface="等线" panose="02010600030101010101" pitchFamily="2" charset="-122"/>
              </a:rPr>
              <a:t>. 2019. </a:t>
            </a:r>
            <a:r>
              <a:rPr lang="en-US" altLang="zh-CN" sz="1200" dirty="0" err="1">
                <a:solidFill>
                  <a:prstClr val="black"/>
                </a:solidFill>
                <a:latin typeface="等线"/>
                <a:ea typeface="等线" panose="02010600030101010101" pitchFamily="2" charset="-122"/>
              </a:rPr>
              <a:t>Funsd:A</a:t>
            </a:r>
            <a:r>
              <a:rPr lang="en-US" altLang="zh-CN" sz="1200" dirty="0">
                <a:solidFill>
                  <a:prstClr val="black"/>
                </a:solidFill>
                <a:latin typeface="等线"/>
                <a:ea typeface="等线" panose="02010600030101010101" pitchFamily="2" charset="-122"/>
              </a:rPr>
              <a:t> dataset for form understanding in noisy scanned documents. In 2019 International Conference on Document Analysis and Recognition Workshops (IC-DARW), volume 2, pages 1–6.</a:t>
            </a:r>
          </a:p>
          <a:p>
            <a:pPr marR="0" lvl="0" algn="l" defTabSz="914400" rtl="0" eaLnBrk="1" fontAlgn="auto" latinLnBrk="0" hangingPunct="1">
              <a:lnSpc>
                <a:spcPct val="100000"/>
              </a:lnSpc>
              <a:spcBef>
                <a:spcPts val="0"/>
              </a:spcBef>
              <a:spcAft>
                <a:spcPts val="0"/>
              </a:spcAft>
              <a:buClrTx/>
              <a:buSzTx/>
              <a:tabLst/>
              <a:defRPr/>
            </a:pP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[7] Manuel </a:t>
            </a:r>
            <a:r>
              <a:rPr kumimoji="0" lang="en-US" altLang="zh-CN" sz="12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Carbonell</a:t>
            </a: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Pau </a:t>
            </a:r>
            <a:r>
              <a:rPr kumimoji="0" lang="en-US" altLang="zh-CN" sz="12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Riba</a:t>
            </a: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Mauricio Villegas, Alicia </a:t>
            </a:r>
            <a:r>
              <a:rPr kumimoji="0" lang="en-US" altLang="zh-CN" sz="12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Fornés</a:t>
            </a: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and </a:t>
            </a:r>
            <a:r>
              <a:rPr kumimoji="0" lang="en-US" altLang="zh-CN" sz="12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Josep</a:t>
            </a: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a:t>
            </a:r>
            <a:r>
              <a:rPr kumimoji="0" lang="en-US" altLang="zh-CN" sz="12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Lladós</a:t>
            </a:r>
            <a:r>
              <a:rPr kumimoji="0" lang="en-US" altLang="zh-CN"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2021. Named entity recognition and relation extraction with graph neural networks in semi structured documents. In 2020 25th International Conference on Pattern Recognition (ICPR), pages 9622–9627. IEEE.</a:t>
            </a:r>
          </a:p>
          <a:p>
            <a:pPr marR="0" lvl="0" algn="l" defTabSz="914400" rtl="0" eaLnBrk="1" fontAlgn="auto" latinLnBrk="0" hangingPunct="1">
              <a:lnSpc>
                <a:spcPct val="100000"/>
              </a:lnSpc>
              <a:spcBef>
                <a:spcPts val="0"/>
              </a:spcBef>
              <a:spcAft>
                <a:spcPts val="0"/>
              </a:spcAft>
              <a:buClrTx/>
              <a:buSzTx/>
              <a:tabLst/>
              <a:defRPr/>
            </a:pPr>
            <a:r>
              <a:rPr lang="en-US" altLang="zh-CN" sz="1200" dirty="0">
                <a:solidFill>
                  <a:prstClr val="black"/>
                </a:solidFill>
                <a:latin typeface="等线"/>
                <a:ea typeface="等线" panose="02010600030101010101" pitchFamily="2" charset="-122"/>
              </a:rPr>
              <a:t>[8] Timothy </a:t>
            </a:r>
            <a:r>
              <a:rPr lang="en-US" altLang="zh-CN" sz="1200" dirty="0" err="1">
                <a:solidFill>
                  <a:prstClr val="black"/>
                </a:solidFill>
                <a:latin typeface="等线"/>
                <a:ea typeface="等线" panose="02010600030101010101" pitchFamily="2" charset="-122"/>
              </a:rPr>
              <a:t>Dozat</a:t>
            </a:r>
            <a:r>
              <a:rPr lang="en-US" altLang="zh-CN" sz="1200" dirty="0">
                <a:solidFill>
                  <a:prstClr val="black"/>
                </a:solidFill>
                <a:latin typeface="等线"/>
                <a:ea typeface="等线" panose="02010600030101010101" pitchFamily="2" charset="-122"/>
              </a:rPr>
              <a:t> and Christopher D Manning. 2017. Deep biaffine attention for neural dependency parsing. In Proceedings of ICLR.	</a:t>
            </a:r>
            <a:endParaRPr kumimoji="0" lang="zh-CN" altLang="en-US" sz="12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654425785"/>
      </p:ext>
    </p:extLst>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7000" b="-17000"/>
          </a:stretch>
        </a:blipFill>
        <a:effectLst/>
      </p:bgPr>
    </p:bg>
    <p:spTree>
      <p:nvGrpSpPr>
        <p:cNvPr id="1" name=""/>
        <p:cNvGrpSpPr/>
        <p:nvPr/>
      </p:nvGrpSpPr>
      <p:grpSpPr>
        <a:xfrm>
          <a:off x="0" y="0"/>
          <a:ext cx="0" cy="0"/>
          <a:chOff x="0" y="0"/>
          <a:chExt cx="0" cy="0"/>
        </a:xfrm>
      </p:grpSpPr>
      <p:sp>
        <p:nvSpPr>
          <p:cNvPr id="4" name="矩形 3"/>
          <p:cNvSpPr/>
          <p:nvPr/>
        </p:nvSpPr>
        <p:spPr>
          <a:xfrm>
            <a:off x="0" y="3312160"/>
            <a:ext cx="12192000" cy="35699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Open Sans" panose="020B0606030504020204" pitchFamily="34" charset="0"/>
              <a:ea typeface="微软雅黑" panose="020B0503020204020204" pitchFamily="34" charset="-122"/>
              <a:sym typeface="Open Sans" panose="020B0606030504020204" pitchFamily="34" charset="0"/>
            </a:endParaRPr>
          </a:p>
        </p:txBody>
      </p:sp>
      <p:grpSp>
        <p:nvGrpSpPr>
          <p:cNvPr id="20" name="组合 19"/>
          <p:cNvGrpSpPr/>
          <p:nvPr/>
        </p:nvGrpSpPr>
        <p:grpSpPr>
          <a:xfrm>
            <a:off x="0" y="3312160"/>
            <a:ext cx="11564620" cy="3220720"/>
            <a:chOff x="-429260" y="701040"/>
            <a:chExt cx="11564620" cy="3220720"/>
          </a:xfrm>
        </p:grpSpPr>
        <p:sp>
          <p:nvSpPr>
            <p:cNvPr id="7" name="文本框 6"/>
            <p:cNvSpPr txBox="1"/>
            <p:nvPr/>
          </p:nvSpPr>
          <p:spPr>
            <a:xfrm>
              <a:off x="2668270" y="701040"/>
              <a:ext cx="8467090" cy="706755"/>
            </a:xfrm>
            <a:prstGeom prst="rect">
              <a:avLst/>
            </a:prstGeom>
            <a:noFill/>
          </p:spPr>
          <p:txBody>
            <a:bodyPr wrap="square" rtlCol="0">
              <a:spAutoFit/>
            </a:bodyPr>
            <a:lstStyle/>
            <a:p>
              <a:pPr algn="r"/>
              <a:r>
                <a:rPr lang="en-US" altLang="zh-CN" sz="4000" b="1" spc="1500" dirty="0">
                  <a:solidFill>
                    <a:schemeClr val="tx2"/>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THANKS FOR YOU</a:t>
              </a:r>
            </a:p>
          </p:txBody>
        </p:sp>
        <p:sp>
          <p:nvSpPr>
            <p:cNvPr id="8" name="文本框 7"/>
            <p:cNvSpPr txBox="1"/>
            <p:nvPr/>
          </p:nvSpPr>
          <p:spPr>
            <a:xfrm>
              <a:off x="4348480" y="1408926"/>
              <a:ext cx="6786880" cy="707886"/>
            </a:xfrm>
            <a:prstGeom prst="rect">
              <a:avLst/>
            </a:prstGeom>
            <a:noFill/>
          </p:spPr>
          <p:txBody>
            <a:bodyPr wrap="square" rtlCol="0">
              <a:spAutoFit/>
            </a:bodyPr>
            <a:lstStyle/>
            <a:p>
              <a:pPr algn="r"/>
              <a:r>
                <a:rPr lang="zh-CN" altLang="en-US" sz="4000" b="1" spc="2000" dirty="0">
                  <a:solidFill>
                    <a:schemeClr val="tx2"/>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非常感谢您的聆听</a:t>
              </a:r>
            </a:p>
          </p:txBody>
        </p:sp>
        <p:sp>
          <p:nvSpPr>
            <p:cNvPr id="9" name="íṧľîḍé"/>
            <p:cNvSpPr txBox="1"/>
            <p:nvPr/>
          </p:nvSpPr>
          <p:spPr>
            <a:xfrm>
              <a:off x="5130800" y="2226959"/>
              <a:ext cx="6004560" cy="988309"/>
            </a:xfrm>
            <a:prstGeom prst="rect">
              <a:avLst/>
            </a:prstGeom>
            <a:noFill/>
          </p:spPr>
          <p:txBody>
            <a:bodyPr wrap="square" lIns="90000" tIns="46800" rIns="90000" bIns="46800" rtlCol="0">
              <a:normAutofit/>
            </a:bodyPr>
            <a:lstStyle/>
            <a:p>
              <a:pPr algn="r">
                <a:lnSpc>
                  <a:spcPct val="150000"/>
                </a:lnSpc>
              </a:pPr>
              <a:endParaRPr lang="en-US" altLang="zh-CN" sz="1400" b="1" spc="600" dirty="0">
                <a:solidFill>
                  <a:schemeClr val="tx2"/>
                </a:solidFill>
                <a:latin typeface="Open Sans" panose="020B0606030504020204" pitchFamily="34" charset="0"/>
                <a:ea typeface="微软雅黑" panose="020B0503020204020204" pitchFamily="34" charset="-122"/>
                <a:cs typeface="+mn-ea"/>
                <a:sym typeface="Open Sans" panose="020B0606030504020204" pitchFamily="34" charset="0"/>
              </a:endParaRPr>
            </a:p>
          </p:txBody>
        </p:sp>
        <p:sp>
          <p:nvSpPr>
            <p:cNvPr id="6" name="文本框 5"/>
            <p:cNvSpPr txBox="1"/>
            <p:nvPr/>
          </p:nvSpPr>
          <p:spPr>
            <a:xfrm>
              <a:off x="-429260" y="3215005"/>
              <a:ext cx="3983990" cy="706755"/>
            </a:xfrm>
            <a:prstGeom prst="rect">
              <a:avLst/>
            </a:prstGeom>
            <a:noFill/>
          </p:spPr>
          <p:txBody>
            <a:bodyPr wrap="square" rtlCol="0">
              <a:spAutoFit/>
            </a:bodyPr>
            <a:lstStyle/>
            <a:p>
              <a:pPr algn="ctr"/>
              <a:r>
                <a:rPr lang="en-US" altLang="zh-CN" sz="4000" b="1" i="1" spc="600" dirty="0">
                  <a:solidFill>
                    <a:schemeClr val="tx2"/>
                  </a:solidFill>
                  <a:latin typeface="Open Sans" panose="020B0606030504020204" pitchFamily="34" charset="0"/>
                  <a:ea typeface="微软雅黑" panose="020B0503020204020204" pitchFamily="34" charset="-122"/>
                  <a:cs typeface="Open Sans" panose="020B0606030504020204" pitchFamily="34" charset="0"/>
                  <a:sym typeface="Open Sans" panose="020B0606030504020204" pitchFamily="34" charset="0"/>
                </a:rPr>
                <a:t>2  0  2  1</a:t>
              </a:r>
            </a:p>
          </p:txBody>
        </p:sp>
      </p:grpSp>
      <p:pic>
        <p:nvPicPr>
          <p:cNvPr id="5" name="图片 4"/>
          <p:cNvPicPr>
            <a:picLocks noChangeAspect="1"/>
          </p:cNvPicPr>
          <p:nvPr/>
        </p:nvPicPr>
        <p:blipFill>
          <a:blip r:embed="rId4"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78280" y="387350"/>
            <a:ext cx="800100" cy="800100"/>
          </a:xfrm>
          <a:prstGeom prst="rect">
            <a:avLst/>
          </a:prstGeom>
        </p:spPr>
      </p:pic>
      <p:sp>
        <p:nvSpPr>
          <p:cNvPr id="2" name="TextBox 1"/>
          <p:cNvSpPr txBox="1"/>
          <p:nvPr/>
        </p:nvSpPr>
        <p:spPr>
          <a:xfrm>
            <a:off x="1485956" y="602734"/>
            <a:ext cx="2279220" cy="461665"/>
          </a:xfrm>
          <a:prstGeom prst="rect">
            <a:avLst/>
          </a:prstGeom>
          <a:noFill/>
        </p:spPr>
        <p:txBody>
          <a:bodyPr wrap="square" rtlCol="0">
            <a:spAutoFit/>
          </a:bodyPr>
          <a:lstStyle/>
          <a:p>
            <a:r>
              <a:rPr lang="zh-CN" altLang="en-US" sz="2400" b="1" dirty="0">
                <a:solidFill>
                  <a:schemeClr val="bg2"/>
                </a:solidFill>
                <a:latin typeface="迷你简启体" pitchFamily="65" charset="-122"/>
                <a:ea typeface="迷你简启体" pitchFamily="65" charset="-122"/>
              </a:rPr>
              <a:t>华东师范大学</a:t>
            </a:r>
          </a:p>
        </p:txBody>
      </p:sp>
    </p:spTree>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right)">
                                      <p:cBhvr>
                                        <p:cTn id="7" dur="125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74393" y="285141"/>
            <a:ext cx="712727" cy="684812"/>
            <a:chOff x="4570473" y="781806"/>
            <a:chExt cx="5589527" cy="537060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580000">
              <a:off x="3448806" y="1903473"/>
              <a:ext cx="5294387" cy="3051054"/>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4405" y="1428287"/>
              <a:ext cx="2935595" cy="4724119"/>
            </a:xfrm>
            <a:prstGeom prst="rect">
              <a:avLst/>
            </a:prstGeom>
          </p:spPr>
        </p:pic>
      </p:grpSp>
      <p:sp>
        <p:nvSpPr>
          <p:cNvPr id="6" name="文本框 5"/>
          <p:cNvSpPr txBox="1"/>
          <p:nvPr/>
        </p:nvSpPr>
        <p:spPr>
          <a:xfrm>
            <a:off x="1330960" y="299432"/>
            <a:ext cx="371856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600" normalizeH="0" baseline="0" noProof="0" dirty="0">
                <a:ln>
                  <a:noFill/>
                </a:ln>
                <a:solidFill>
                  <a:srgbClr val="D34817">
                    <a:lumMod val="75000"/>
                  </a:srgbClr>
                </a:solidFill>
                <a:effectLst/>
                <a:uLnTx/>
                <a:uFillTx/>
                <a:latin typeface="Open Sans" panose="020B0606030504020204" pitchFamily="34" charset="0"/>
                <a:ea typeface="微软雅黑" panose="020B0503020204020204" pitchFamily="34" charset="-122"/>
                <a:cs typeface="+mn-cs"/>
                <a:sym typeface="Open Sans" panose="020B0606030504020204" pitchFamily="34" charset="0"/>
              </a:rPr>
              <a:t>研究背景</a:t>
            </a:r>
          </a:p>
        </p:txBody>
      </p:sp>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3113" y="125468"/>
            <a:ext cx="1148148" cy="1148148"/>
          </a:xfrm>
          <a:prstGeom prst="rect">
            <a:avLst/>
          </a:prstGeom>
        </p:spPr>
      </p:pic>
      <p:pic>
        <p:nvPicPr>
          <p:cNvPr id="7" name="图片 6">
            <a:extLst>
              <a:ext uri="{FF2B5EF4-FFF2-40B4-BE49-F238E27FC236}">
                <a16:creationId xmlns:a16="http://schemas.microsoft.com/office/drawing/2014/main" id="{4BFAD878-C0FB-40EE-9628-5EF2D8D3148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87120" y="1023524"/>
            <a:ext cx="8920223" cy="1740120"/>
          </a:xfrm>
          <a:prstGeom prst="rect">
            <a:avLst/>
          </a:prstGeom>
        </p:spPr>
      </p:pic>
      <mc:AlternateContent xmlns:mc="http://schemas.openxmlformats.org/markup-compatibility/2006">
        <mc:Choice xmlns:a14="http://schemas.microsoft.com/office/drawing/2010/main" Requires="a14">
          <p:sp>
            <p:nvSpPr>
              <p:cNvPr id="8" name="文本框 7">
                <a:extLst>
                  <a:ext uri="{FF2B5EF4-FFF2-40B4-BE49-F238E27FC236}">
                    <a16:creationId xmlns:a16="http://schemas.microsoft.com/office/drawing/2014/main" id="{0317262F-2C32-470D-8F75-F4937E387BFD}"/>
                  </a:ext>
                </a:extLst>
              </p:cNvPr>
              <p:cNvSpPr txBox="1"/>
              <p:nvPr/>
            </p:nvSpPr>
            <p:spPr>
              <a:xfrm>
                <a:off x="1226916" y="2978551"/>
                <a:ext cx="8611565" cy="738664"/>
              </a:xfrm>
              <a:prstGeom prst="rect">
                <a:avLst/>
              </a:prstGeom>
              <a:noFill/>
            </p:spPr>
            <p:txBody>
              <a:bodyPr wrap="square" rtlCol="0">
                <a:spAutoFit/>
              </a:bodyPr>
              <a:lstStyle/>
              <a:p>
                <a:r>
                  <a:rPr lang="zh-CN" altLang="en-US" sz="1400" dirty="0"/>
                  <a:t>左边部分显示了一个视觉丰富的文档。带有一个边框意味着一个语义实体，将每个实体编号为</a:t>
                </a:r>
                <a14:m>
                  <m:oMath xmlns:m="http://schemas.openxmlformats.org/officeDocument/2006/math">
                    <m:sSub>
                      <m:sSubPr>
                        <m:ctrlPr>
                          <a:rPr lang="en-US" altLang="zh-CN" sz="1400" i="1" smtClean="0">
                            <a:latin typeface="Cambria Math" panose="02040503050406030204" pitchFamily="18" charset="0"/>
                          </a:rPr>
                        </m:ctrlPr>
                      </m:sSubPr>
                      <m:e>
                        <m:r>
                          <a:rPr lang="en-US" altLang="zh-CN" sz="1400" b="0" i="1" smtClean="0">
                            <a:latin typeface="Cambria Math" panose="02040503050406030204" pitchFamily="18" charset="0"/>
                          </a:rPr>
                          <m:t>𝐵</m:t>
                        </m:r>
                      </m:e>
                      <m:sub>
                        <m:r>
                          <m:rPr>
                            <m:sty m:val="p"/>
                          </m:rPr>
                          <a:rPr lang="en-US" altLang="zh-CN" sz="1400" i="1">
                            <a:latin typeface="Cambria Math" panose="02040503050406030204" pitchFamily="18" charset="0"/>
                          </a:rPr>
                          <m:t>i</m:t>
                        </m:r>
                      </m:sub>
                    </m:sSub>
                  </m:oMath>
                </a14:m>
                <a:r>
                  <a:rPr lang="zh-CN" altLang="en-US" sz="1400" dirty="0"/>
                  <a:t>。 边框的不同颜色意味着它们不同的实体标签。 语义之间的关系链接总是从关键实体指向价值实体。作者将</a:t>
                </a:r>
                <a:r>
                  <a:rPr lang="en-US" altLang="zh-CN" sz="1400" dirty="0"/>
                  <a:t>VRD</a:t>
                </a:r>
                <a:r>
                  <a:rPr lang="zh-CN" altLang="en-US" sz="1400" dirty="0"/>
                  <a:t>中的实体关系转换为一棵树，如右图所示</a:t>
                </a:r>
                <a:r>
                  <a:rPr lang="zh-CN" altLang="en-US" sz="1200" dirty="0"/>
                  <a:t>。</a:t>
                </a:r>
              </a:p>
            </p:txBody>
          </p:sp>
        </mc:Choice>
        <mc:Fallback>
          <p:sp>
            <p:nvSpPr>
              <p:cNvPr id="8" name="文本框 7">
                <a:extLst>
                  <a:ext uri="{FF2B5EF4-FFF2-40B4-BE49-F238E27FC236}">
                    <a16:creationId xmlns:a16="http://schemas.microsoft.com/office/drawing/2014/main" id="{0317262F-2C32-470D-8F75-F4937E387BFD}"/>
                  </a:ext>
                </a:extLst>
              </p:cNvPr>
              <p:cNvSpPr txBox="1">
                <a:spLocks noRot="1" noChangeAspect="1" noMove="1" noResize="1" noEditPoints="1" noAdjustHandles="1" noChangeArrowheads="1" noChangeShapeType="1" noTextEdit="1"/>
              </p:cNvSpPr>
              <p:nvPr/>
            </p:nvSpPr>
            <p:spPr>
              <a:xfrm>
                <a:off x="1226916" y="2978551"/>
                <a:ext cx="8611565" cy="738664"/>
              </a:xfrm>
              <a:prstGeom prst="rect">
                <a:avLst/>
              </a:prstGeom>
              <a:blipFill>
                <a:blip r:embed="rId7"/>
                <a:stretch>
                  <a:fillRect l="-212" t="-1653" b="-7438"/>
                </a:stretch>
              </a:blipFill>
            </p:spPr>
            <p:txBody>
              <a:bodyPr/>
              <a:lstStyle/>
              <a:p>
                <a:r>
                  <a:rPr lang="zh-CN" altLang="en-US">
                    <a:noFill/>
                  </a:rPr>
                  <a:t> </a:t>
                </a:r>
              </a:p>
            </p:txBody>
          </p:sp>
        </mc:Fallback>
      </mc:AlternateContent>
      <p:sp>
        <p:nvSpPr>
          <p:cNvPr id="9" name="文本框 8">
            <a:extLst>
              <a:ext uri="{FF2B5EF4-FFF2-40B4-BE49-F238E27FC236}">
                <a16:creationId xmlns:a16="http://schemas.microsoft.com/office/drawing/2014/main" id="{91378F52-8722-4044-958D-2B28B73F3976}"/>
              </a:ext>
            </a:extLst>
          </p:cNvPr>
          <p:cNvSpPr txBox="1"/>
          <p:nvPr/>
        </p:nvSpPr>
        <p:spPr>
          <a:xfrm>
            <a:off x="1273215" y="4058856"/>
            <a:ext cx="8611565" cy="1077218"/>
          </a:xfrm>
          <a:prstGeom prst="rect">
            <a:avLst/>
          </a:prstGeom>
          <a:noFill/>
        </p:spPr>
        <p:txBody>
          <a:bodyPr wrap="square" rtlCol="0">
            <a:spAutoFit/>
          </a:bodyPr>
          <a:lstStyle/>
          <a:p>
            <a:r>
              <a:rPr lang="zh-CN" altLang="en-US" sz="1600" dirty="0"/>
              <a:t>在</a:t>
            </a:r>
            <a:r>
              <a:rPr lang="en-US" altLang="zh-CN" sz="1600" dirty="0"/>
              <a:t>VRD</a:t>
            </a:r>
            <a:r>
              <a:rPr lang="zh-CN" altLang="en-US" sz="1600" dirty="0"/>
              <a:t>中的实体标注和实体关系提取比传统</a:t>
            </a:r>
            <a:r>
              <a:rPr lang="en-US" altLang="zh-CN" sz="1600" dirty="0"/>
              <a:t>NLP</a:t>
            </a:r>
            <a:r>
              <a:rPr lang="zh-CN" altLang="en-US" sz="1600" dirty="0"/>
              <a:t>的命名实体识别和关系提取更具有挑战性：</a:t>
            </a:r>
            <a:endParaRPr lang="en-US" altLang="zh-CN" sz="1600" dirty="0"/>
          </a:p>
          <a:p>
            <a:pPr marL="171450" indent="-171450">
              <a:buFont typeface="Arial" panose="020B0604020202020204" pitchFamily="34" charset="0"/>
              <a:buChar char="•"/>
            </a:pPr>
            <a:r>
              <a:rPr lang="zh-CN" altLang="en-US" sz="1600" dirty="0"/>
              <a:t>纯文本中的实体不包含像 </a:t>
            </a:r>
            <a:r>
              <a:rPr lang="en-US" altLang="zh-CN" sz="1600" dirty="0"/>
              <a:t>VRD </a:t>
            </a:r>
            <a:r>
              <a:rPr lang="zh-CN" altLang="en-US" sz="1600" dirty="0"/>
              <a:t>中的语义实体那样的布局信息。</a:t>
            </a:r>
            <a:endParaRPr lang="en-US" altLang="zh-CN" sz="1600" dirty="0"/>
          </a:p>
          <a:p>
            <a:pPr marL="171450" indent="-171450">
              <a:buFont typeface="Arial" panose="020B0604020202020204" pitchFamily="34" charset="0"/>
              <a:buChar char="•"/>
            </a:pPr>
            <a:r>
              <a:rPr lang="zh-CN" altLang="en-US" sz="1600" dirty="0"/>
              <a:t>纯文本中的关系抽取预测两个给定之间的关系，而</a:t>
            </a:r>
            <a:r>
              <a:rPr lang="en-US" altLang="zh-CN" sz="1600" dirty="0"/>
              <a:t>VRD</a:t>
            </a:r>
            <a:r>
              <a:rPr lang="zh-CN" altLang="en-US" sz="1600" dirty="0"/>
              <a:t>中的关系抽取需要预测文档中任意两个语义实体之间的关系。</a:t>
            </a:r>
          </a:p>
        </p:txBody>
      </p:sp>
    </p:spTree>
    <p:extLst>
      <p:ext uri="{BB962C8B-B14F-4D97-AF65-F5344CB8AC3E}">
        <p14:creationId xmlns:p14="http://schemas.microsoft.com/office/powerpoint/2010/main" val="3662618435"/>
      </p:ext>
    </p:extLst>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74393" y="285141"/>
            <a:ext cx="712727" cy="684812"/>
            <a:chOff x="4570473" y="781806"/>
            <a:chExt cx="5589527" cy="537060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580000">
              <a:off x="3448806" y="1903473"/>
              <a:ext cx="5294387" cy="3051054"/>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4405" y="1428287"/>
              <a:ext cx="2935595" cy="4724119"/>
            </a:xfrm>
            <a:prstGeom prst="rect">
              <a:avLst/>
            </a:prstGeom>
          </p:spPr>
        </p:pic>
      </p:grpSp>
      <p:sp>
        <p:nvSpPr>
          <p:cNvPr id="6" name="文本框 5"/>
          <p:cNvSpPr txBox="1"/>
          <p:nvPr/>
        </p:nvSpPr>
        <p:spPr>
          <a:xfrm>
            <a:off x="1330960" y="299432"/>
            <a:ext cx="371856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600" normalizeH="0" baseline="0" noProof="0" dirty="0">
                <a:ln>
                  <a:noFill/>
                </a:ln>
                <a:solidFill>
                  <a:srgbClr val="D34817">
                    <a:lumMod val="75000"/>
                  </a:srgbClr>
                </a:solidFill>
                <a:effectLst/>
                <a:uLnTx/>
                <a:uFillTx/>
                <a:latin typeface="Open Sans" panose="020B0606030504020204" pitchFamily="34" charset="0"/>
                <a:ea typeface="微软雅黑" panose="020B0503020204020204" pitchFamily="34" charset="-122"/>
                <a:cs typeface="+mn-cs"/>
                <a:sym typeface="Open Sans" panose="020B0606030504020204" pitchFamily="34" charset="0"/>
              </a:rPr>
              <a:t>相关工作</a:t>
            </a:r>
          </a:p>
        </p:txBody>
      </p:sp>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3113" y="125468"/>
            <a:ext cx="1148148" cy="1148148"/>
          </a:xfrm>
          <a:prstGeom prst="rect">
            <a:avLst/>
          </a:prstGeom>
        </p:spPr>
      </p:pic>
      <p:sp>
        <p:nvSpPr>
          <p:cNvPr id="5" name="文本框 4">
            <a:extLst>
              <a:ext uri="{FF2B5EF4-FFF2-40B4-BE49-F238E27FC236}">
                <a16:creationId xmlns:a16="http://schemas.microsoft.com/office/drawing/2014/main" id="{7D3789D9-E928-4B70-8F87-D7A88036D799}"/>
              </a:ext>
            </a:extLst>
          </p:cNvPr>
          <p:cNvSpPr txBox="1"/>
          <p:nvPr/>
        </p:nvSpPr>
        <p:spPr>
          <a:xfrm>
            <a:off x="1423686" y="1373529"/>
            <a:ext cx="7430947" cy="3585597"/>
          </a:xfrm>
          <a:prstGeom prst="rect">
            <a:avLst/>
          </a:prstGeom>
          <a:noFill/>
        </p:spPr>
        <p:txBody>
          <a:bodyPr wrap="square" rtlCol="0">
            <a:spAutoFit/>
          </a:bodyPr>
          <a:lstStyle/>
          <a:p>
            <a:r>
              <a:rPr lang="zh-CN" altLang="en-US" sz="1400" dirty="0"/>
              <a:t>为了对</a:t>
            </a:r>
            <a:r>
              <a:rPr lang="en-US" altLang="zh-CN" sz="1400" dirty="0"/>
              <a:t>VRD</a:t>
            </a:r>
            <a:r>
              <a:rPr lang="zh-CN" altLang="en-US" sz="1400" dirty="0"/>
              <a:t>中的语义实体进行编码，</a:t>
            </a:r>
            <a:r>
              <a:rPr lang="en-US" altLang="zh-CN" sz="1400" dirty="0"/>
              <a:t>Yu</a:t>
            </a:r>
            <a:r>
              <a:rPr lang="zh-CN" altLang="en-US" sz="1400" dirty="0"/>
              <a:t>等人</a:t>
            </a:r>
            <a:r>
              <a:rPr lang="en-US" altLang="zh-CN" sz="1400" dirty="0"/>
              <a:t>[1]</a:t>
            </a:r>
            <a:r>
              <a:rPr lang="zh-CN" altLang="en-US" sz="1400" dirty="0"/>
              <a:t>和</a:t>
            </a:r>
            <a:r>
              <a:rPr lang="en-US" altLang="zh-CN" sz="1400" dirty="0"/>
              <a:t>Wei</a:t>
            </a:r>
            <a:r>
              <a:rPr lang="zh-CN" altLang="en-US" sz="1400" dirty="0"/>
              <a:t>等人 </a:t>
            </a:r>
            <a:r>
              <a:rPr lang="en-US" altLang="zh-CN" sz="1400" dirty="0"/>
              <a:t>[2]</a:t>
            </a:r>
            <a:r>
              <a:rPr lang="zh-CN" altLang="en-US" sz="1400" dirty="0"/>
              <a:t>用</a:t>
            </a:r>
            <a:r>
              <a:rPr lang="en-US" altLang="zh-CN" sz="1400" dirty="0"/>
              <a:t>BERT</a:t>
            </a:r>
            <a:r>
              <a:rPr lang="zh-CN" altLang="en-US" sz="1400" dirty="0"/>
              <a:t>或</a:t>
            </a:r>
            <a:r>
              <a:rPr lang="en-US" altLang="zh-CN" sz="1400" dirty="0" err="1"/>
              <a:t>RoBERTa</a:t>
            </a:r>
            <a:r>
              <a:rPr lang="zh-CN" altLang="en-US" sz="1400" dirty="0"/>
              <a:t>取代</a:t>
            </a:r>
            <a:r>
              <a:rPr lang="en-US" altLang="zh-CN" sz="1400" dirty="0"/>
              <a:t>Liu</a:t>
            </a:r>
            <a:r>
              <a:rPr lang="zh-CN" altLang="en-US" sz="1400" dirty="0"/>
              <a:t>等人 </a:t>
            </a:r>
            <a:r>
              <a:rPr lang="en-US" altLang="zh-CN" sz="1400" dirty="0"/>
              <a:t>[3]</a:t>
            </a:r>
            <a:r>
              <a:rPr lang="zh-CN" altLang="en-US" sz="1400" dirty="0"/>
              <a:t>使用的</a:t>
            </a:r>
            <a:r>
              <a:rPr lang="en-US" altLang="zh-CN" sz="1400" dirty="0" err="1"/>
              <a:t>BiLSTM</a:t>
            </a:r>
            <a:r>
              <a:rPr lang="zh-CN" altLang="en-US" sz="1400" dirty="0"/>
              <a:t>（双向长短时记忆）。</a:t>
            </a:r>
            <a:endParaRPr lang="en-US" altLang="zh-CN" sz="1400" dirty="0"/>
          </a:p>
          <a:p>
            <a:endParaRPr lang="en-US" altLang="zh-CN" sz="900" dirty="0"/>
          </a:p>
          <a:p>
            <a:r>
              <a:rPr lang="en-US" altLang="zh-CN" sz="1400" dirty="0"/>
              <a:t>Xu</a:t>
            </a:r>
            <a:r>
              <a:rPr lang="zh-CN" altLang="en-US" sz="1400" dirty="0"/>
              <a:t>等人</a:t>
            </a:r>
            <a:r>
              <a:rPr lang="en-US" altLang="zh-CN" sz="1400" dirty="0"/>
              <a:t>[4] </a:t>
            </a:r>
            <a:r>
              <a:rPr lang="zh-CN" altLang="en-US" sz="1400" dirty="0"/>
              <a:t>提出了</a:t>
            </a:r>
            <a:r>
              <a:rPr lang="en-US" altLang="zh-CN" sz="1400" dirty="0" err="1"/>
              <a:t>LayoutLM</a:t>
            </a:r>
            <a:r>
              <a:rPr lang="zh-CN" altLang="en-US" sz="1400" dirty="0"/>
              <a:t>，它在基于 </a:t>
            </a:r>
            <a:r>
              <a:rPr lang="en-US" altLang="zh-CN" sz="1400" dirty="0"/>
              <a:t>BERT </a:t>
            </a:r>
            <a:r>
              <a:rPr lang="zh-CN" altLang="en-US" sz="1400" dirty="0"/>
              <a:t>的语言模型中添加了 </a:t>
            </a:r>
            <a:r>
              <a:rPr lang="en-US" altLang="zh-CN" sz="1400" dirty="0"/>
              <a:t>2-D</a:t>
            </a:r>
            <a:r>
              <a:rPr lang="zh-CN" altLang="en-US" sz="1400" dirty="0"/>
              <a:t>位置嵌入，并在具有更多视觉相关损失函数的大规模扫描文档图像上预训练了他们的语言模型。实验证明，同时对词组和布局进行编码，对</a:t>
            </a:r>
            <a:r>
              <a:rPr lang="en-US" altLang="zh-CN" sz="1400" dirty="0"/>
              <a:t>VRD</a:t>
            </a:r>
            <a:r>
              <a:rPr lang="zh-CN" altLang="en-US" sz="1400" dirty="0"/>
              <a:t>的理解更为有效。</a:t>
            </a:r>
            <a:endParaRPr lang="en-US" altLang="zh-CN" sz="1400" dirty="0"/>
          </a:p>
          <a:p>
            <a:endParaRPr lang="en-US" altLang="zh-CN" sz="900" dirty="0"/>
          </a:p>
          <a:p>
            <a:r>
              <a:rPr lang="en-US" altLang="zh-CN" sz="1400" dirty="0"/>
              <a:t>LayoutLMv2 [5]</a:t>
            </a:r>
            <a:r>
              <a:rPr lang="zh-CN" altLang="en-US" sz="1400" dirty="0"/>
              <a:t>另外将视觉嵌入引入输入层，并将空间感知自注意力机制集成到 </a:t>
            </a:r>
            <a:r>
              <a:rPr lang="en-US" altLang="zh-CN" sz="1400" dirty="0"/>
              <a:t>Transformer </a:t>
            </a:r>
            <a:r>
              <a:rPr lang="zh-CN" altLang="en-US" sz="1400" dirty="0"/>
              <a:t>架构中。</a:t>
            </a:r>
            <a:endParaRPr lang="en-US" altLang="zh-CN" sz="1400" dirty="0"/>
          </a:p>
          <a:p>
            <a:endParaRPr lang="en-US" altLang="zh-CN" sz="900" dirty="0"/>
          </a:p>
          <a:p>
            <a:r>
              <a:rPr lang="zh-CN" altLang="en-US" sz="1400" dirty="0"/>
              <a:t>为了预测实体之间的关系，</a:t>
            </a:r>
            <a:r>
              <a:rPr lang="en-US" altLang="zh-CN" sz="1400" dirty="0"/>
              <a:t>G. </a:t>
            </a:r>
            <a:r>
              <a:rPr lang="en-US" altLang="zh-CN" sz="1400" dirty="0" err="1"/>
              <a:t>Jaume</a:t>
            </a:r>
            <a:r>
              <a:rPr lang="en-US" altLang="zh-CN" sz="1400" dirty="0"/>
              <a:t> and </a:t>
            </a:r>
            <a:r>
              <a:rPr lang="en-US" altLang="zh-CN" sz="1400" dirty="0" err="1"/>
              <a:t>Thiran</a:t>
            </a:r>
            <a:r>
              <a:rPr lang="en-US" altLang="zh-CN" sz="1400" dirty="0"/>
              <a:t> (2019) [6]</a:t>
            </a:r>
            <a:r>
              <a:rPr lang="zh-CN" altLang="en-US" sz="1400" dirty="0"/>
              <a:t>提供了一种简单的方法，它连接两个实体的表示并使用多层感知器 </a:t>
            </a:r>
            <a:r>
              <a:rPr lang="en-US" altLang="zh-CN" sz="1400" dirty="0"/>
              <a:t>(MLP) </a:t>
            </a:r>
            <a:r>
              <a:rPr lang="zh-CN" altLang="en-US" sz="1400" dirty="0"/>
              <a:t>来获得实体之间的关系分数。</a:t>
            </a:r>
            <a:endParaRPr lang="en-US" altLang="zh-CN" sz="1400" dirty="0"/>
          </a:p>
          <a:p>
            <a:endParaRPr lang="en-US" altLang="zh-CN" sz="900" dirty="0"/>
          </a:p>
          <a:p>
            <a:r>
              <a:rPr lang="en-US" altLang="zh-CN" sz="1400" dirty="0" err="1"/>
              <a:t>Carbonell</a:t>
            </a:r>
            <a:r>
              <a:rPr lang="en-US" altLang="zh-CN" sz="1400" dirty="0"/>
              <a:t> et al.(2021) [7]</a:t>
            </a:r>
            <a:r>
              <a:rPr lang="zh-CN" altLang="en-US" sz="1400" dirty="0"/>
              <a:t>也使用了 </a:t>
            </a:r>
            <a:r>
              <a:rPr lang="en-US" altLang="zh-CN" sz="1400" dirty="0"/>
              <a:t>MLP </a:t>
            </a:r>
            <a:r>
              <a:rPr lang="zh-CN" altLang="en-US" sz="1400" dirty="0"/>
              <a:t>评分器，但使用 </a:t>
            </a:r>
            <a:r>
              <a:rPr lang="en-US" altLang="zh-CN" sz="1400" dirty="0"/>
              <a:t>GNN </a:t>
            </a:r>
            <a:r>
              <a:rPr lang="zh-CN" altLang="en-US" sz="1400" dirty="0"/>
              <a:t>取代</a:t>
            </a:r>
            <a:r>
              <a:rPr lang="en-US" altLang="zh-CN" sz="1400" dirty="0"/>
              <a:t>BERT</a:t>
            </a:r>
            <a:r>
              <a:rPr lang="zh-CN" altLang="en-US" sz="1400" dirty="0"/>
              <a:t>作为文档编码器，并且性能更好。</a:t>
            </a:r>
            <a:endParaRPr lang="en-US" altLang="zh-CN" sz="1400" dirty="0"/>
          </a:p>
          <a:p>
            <a:endParaRPr lang="en-US" altLang="zh-CN" sz="900" dirty="0"/>
          </a:p>
          <a:p>
            <a:r>
              <a:rPr lang="zh-CN" altLang="en-US" sz="1400" dirty="0"/>
              <a:t>在依存分析领域，</a:t>
            </a:r>
            <a:r>
              <a:rPr lang="en-US" altLang="zh-CN" sz="1400" dirty="0" err="1"/>
              <a:t>Dozatand</a:t>
            </a:r>
            <a:r>
              <a:rPr lang="en-US" altLang="zh-CN" sz="1400" dirty="0"/>
              <a:t> Manning (2017) [8]</a:t>
            </a:r>
            <a:r>
              <a:rPr lang="zh-CN" altLang="en-US" sz="1400" dirty="0"/>
              <a:t>提出了</a:t>
            </a:r>
            <a:r>
              <a:rPr lang="en-US" altLang="zh-CN" sz="1400" dirty="0"/>
              <a:t>Biaffine</a:t>
            </a:r>
            <a:r>
              <a:rPr lang="zh-CN" altLang="en-US" sz="1400" dirty="0"/>
              <a:t>注意力机制来计算词之间的分数，并取得了比使用</a:t>
            </a:r>
            <a:r>
              <a:rPr lang="en-US" altLang="zh-CN" sz="1400" dirty="0"/>
              <a:t>MLP</a:t>
            </a:r>
            <a:r>
              <a:rPr lang="zh-CN" altLang="en-US" sz="1400" dirty="0"/>
              <a:t>机制更好的性能。</a:t>
            </a:r>
          </a:p>
        </p:txBody>
      </p:sp>
    </p:spTree>
    <p:extLst>
      <p:ext uri="{BB962C8B-B14F-4D97-AF65-F5344CB8AC3E}">
        <p14:creationId xmlns:p14="http://schemas.microsoft.com/office/powerpoint/2010/main" val="3224231591"/>
      </p:ext>
    </p:extLst>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74393" y="285141"/>
            <a:ext cx="712727" cy="684812"/>
            <a:chOff x="4570473" y="781806"/>
            <a:chExt cx="5589527" cy="537060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580000">
              <a:off x="3448806" y="1903473"/>
              <a:ext cx="5294387" cy="3051054"/>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4405" y="1428287"/>
              <a:ext cx="2935595" cy="4724119"/>
            </a:xfrm>
            <a:prstGeom prst="rect">
              <a:avLst/>
            </a:prstGeom>
          </p:spPr>
        </p:pic>
      </p:grpSp>
      <p:sp>
        <p:nvSpPr>
          <p:cNvPr id="6" name="文本框 5"/>
          <p:cNvSpPr txBox="1"/>
          <p:nvPr/>
        </p:nvSpPr>
        <p:spPr>
          <a:xfrm>
            <a:off x="1330960" y="299432"/>
            <a:ext cx="371856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000" b="1" spc="600" dirty="0">
                <a:solidFill>
                  <a:srgbClr val="D34817">
                    <a:lumMod val="75000"/>
                  </a:srgbClr>
                </a:solidFill>
                <a:latin typeface="Open Sans" panose="020B0606030504020204" pitchFamily="34" charset="0"/>
                <a:ea typeface="微软雅黑" panose="020B0503020204020204" pitchFamily="34" charset="-122"/>
                <a:sym typeface="Open Sans" panose="020B0606030504020204" pitchFamily="34" charset="0"/>
              </a:rPr>
              <a:t>主要</a:t>
            </a:r>
            <a:r>
              <a:rPr kumimoji="0" lang="zh-CN" altLang="en-US" sz="2000" b="1" i="0" u="none" strike="noStrike" kern="1200" cap="none" spc="600" normalizeH="0" baseline="0" noProof="0" dirty="0">
                <a:ln>
                  <a:noFill/>
                </a:ln>
                <a:solidFill>
                  <a:srgbClr val="D34817">
                    <a:lumMod val="75000"/>
                  </a:srgbClr>
                </a:solidFill>
                <a:effectLst/>
                <a:uLnTx/>
                <a:uFillTx/>
                <a:latin typeface="Open Sans" panose="020B0606030504020204" pitchFamily="34" charset="0"/>
                <a:ea typeface="微软雅黑" panose="020B0503020204020204" pitchFamily="34" charset="-122"/>
                <a:cs typeface="+mn-cs"/>
                <a:sym typeface="Open Sans" panose="020B0606030504020204" pitchFamily="34" charset="0"/>
              </a:rPr>
              <a:t>工作</a:t>
            </a:r>
          </a:p>
        </p:txBody>
      </p:sp>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3113" y="125468"/>
            <a:ext cx="1148148" cy="1148148"/>
          </a:xfrm>
          <a:prstGeom prst="rect">
            <a:avLst/>
          </a:prstGeom>
        </p:spPr>
      </p:pic>
      <p:sp>
        <p:nvSpPr>
          <p:cNvPr id="5" name="文本框 4">
            <a:extLst>
              <a:ext uri="{FF2B5EF4-FFF2-40B4-BE49-F238E27FC236}">
                <a16:creationId xmlns:a16="http://schemas.microsoft.com/office/drawing/2014/main" id="{7D3789D9-E928-4B70-8F87-D7A88036D799}"/>
              </a:ext>
            </a:extLst>
          </p:cNvPr>
          <p:cNvSpPr txBox="1"/>
          <p:nvPr/>
        </p:nvSpPr>
        <p:spPr>
          <a:xfrm>
            <a:off x="1504709" y="2436156"/>
            <a:ext cx="7430947" cy="1477328"/>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在实体表示层，使用</a:t>
            </a:r>
            <a:r>
              <a:rPr kumimoji="0" lang="en-US" altLang="zh-CN"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LayoutLM</a:t>
            </a:r>
            <a:r>
              <a:rPr kumimoji="0" lang="zh-CN" altLang="en-US"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来编码词组和坐标。</a:t>
            </a:r>
            <a:endParaRPr kumimoji="0" lang="en-US" altLang="zh-CN"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altLang="zh-CN" sz="9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在文档编码器层，利用图形卷积网络（</a:t>
            </a:r>
            <a:r>
              <a:rPr kumimoji="0" lang="en-US" altLang="zh-CN"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GCN</a:t>
            </a:r>
            <a:r>
              <a:rPr kumimoji="0" lang="zh-CN" altLang="en-US"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）将布局信息映射到实体之间的图边表示，从而将</a:t>
            </a:r>
            <a:r>
              <a:rPr kumimoji="0" lang="en-US" altLang="zh-CN"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VRD</a:t>
            </a:r>
            <a:r>
              <a:rPr kumimoji="0" lang="zh-CN" altLang="en-US"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中的文本和视觉信息结合起来。</a:t>
            </a:r>
            <a:endParaRPr kumimoji="0" lang="en-US" altLang="zh-CN"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altLang="zh-CN" sz="9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在定位评分层中，根据实体的坐标，提取实体之间的相关位置特征。</a:t>
            </a:r>
            <a:endParaRPr kumimoji="0" lang="en-US" altLang="zh-CN"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p:txBody>
      </p:sp>
      <p:sp>
        <p:nvSpPr>
          <p:cNvPr id="7" name="文本框 6">
            <a:extLst>
              <a:ext uri="{FF2B5EF4-FFF2-40B4-BE49-F238E27FC236}">
                <a16:creationId xmlns:a16="http://schemas.microsoft.com/office/drawing/2014/main" id="{929501C4-9D39-4479-8497-E49C0080A478}"/>
              </a:ext>
            </a:extLst>
          </p:cNvPr>
          <p:cNvSpPr txBox="1"/>
          <p:nvPr/>
        </p:nvSpPr>
        <p:spPr>
          <a:xfrm>
            <a:off x="1330960" y="1628979"/>
            <a:ext cx="6695954" cy="659757"/>
          </a:xfrm>
          <a:prstGeom prst="rect">
            <a:avLst/>
          </a:prstGeom>
          <a:noFill/>
        </p:spPr>
        <p:txBody>
          <a:bodyPr wrap="square" rtlCol="0">
            <a:spAutoFit/>
          </a:bodyPr>
          <a:lstStyle/>
          <a:p>
            <a:r>
              <a:rPr lang="zh-CN" altLang="en-US" dirty="0"/>
              <a:t>由于视觉特征在 </a:t>
            </a:r>
            <a:r>
              <a:rPr lang="en-US" altLang="zh-CN" dirty="0"/>
              <a:t>VRD </a:t>
            </a:r>
            <a:r>
              <a:rPr lang="zh-CN" altLang="en-US" dirty="0"/>
              <a:t>中起着重要作用，作者在模型的不同层中引入布局信息，以增强原始的纯文本</a:t>
            </a:r>
            <a:r>
              <a:rPr lang="en-US" altLang="zh-CN" dirty="0"/>
              <a:t>Biaffine</a:t>
            </a:r>
            <a:r>
              <a:rPr lang="zh-CN" altLang="en-US" dirty="0"/>
              <a:t>模型：</a:t>
            </a:r>
          </a:p>
        </p:txBody>
      </p:sp>
    </p:spTree>
    <p:extLst>
      <p:ext uri="{BB962C8B-B14F-4D97-AF65-F5344CB8AC3E}">
        <p14:creationId xmlns:p14="http://schemas.microsoft.com/office/powerpoint/2010/main" val="782295379"/>
      </p:ext>
    </p:extLst>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74393" y="285141"/>
            <a:ext cx="712727" cy="684812"/>
            <a:chOff x="4570473" y="781806"/>
            <a:chExt cx="5589527" cy="537060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580000">
              <a:off x="3448806" y="1903473"/>
              <a:ext cx="5294387" cy="3051054"/>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4405" y="1428287"/>
              <a:ext cx="2935595" cy="4724119"/>
            </a:xfrm>
            <a:prstGeom prst="rect">
              <a:avLst/>
            </a:prstGeom>
          </p:spPr>
        </p:pic>
      </p:grpSp>
      <p:sp>
        <p:nvSpPr>
          <p:cNvPr id="6" name="文本框 5"/>
          <p:cNvSpPr txBox="1"/>
          <p:nvPr/>
        </p:nvSpPr>
        <p:spPr>
          <a:xfrm>
            <a:off x="1330960" y="299432"/>
            <a:ext cx="371856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600" normalizeH="0" baseline="0" noProof="0" dirty="0">
                <a:ln>
                  <a:noFill/>
                </a:ln>
                <a:solidFill>
                  <a:srgbClr val="D34817">
                    <a:lumMod val="75000"/>
                  </a:srgbClr>
                </a:solidFill>
                <a:effectLst/>
                <a:uLnTx/>
                <a:uFillTx/>
                <a:latin typeface="Open Sans" panose="020B0606030504020204" pitchFamily="34" charset="0"/>
                <a:ea typeface="微软雅黑" panose="020B0503020204020204" pitchFamily="34" charset="-122"/>
                <a:cs typeface="+mn-cs"/>
                <a:sym typeface="Open Sans" panose="020B0606030504020204" pitchFamily="34" charset="0"/>
              </a:rPr>
              <a:t>主要贡献</a:t>
            </a:r>
          </a:p>
        </p:txBody>
      </p:sp>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3113" y="125468"/>
            <a:ext cx="1148148" cy="1148148"/>
          </a:xfrm>
          <a:prstGeom prst="rect">
            <a:avLst/>
          </a:prstGeom>
        </p:spPr>
      </p:pic>
      <p:sp>
        <p:nvSpPr>
          <p:cNvPr id="5" name="文本框 4">
            <a:extLst>
              <a:ext uri="{FF2B5EF4-FFF2-40B4-BE49-F238E27FC236}">
                <a16:creationId xmlns:a16="http://schemas.microsoft.com/office/drawing/2014/main" id="{7D3789D9-E928-4B70-8F87-D7A88036D799}"/>
              </a:ext>
            </a:extLst>
          </p:cNvPr>
          <p:cNvSpPr txBox="1"/>
          <p:nvPr/>
        </p:nvSpPr>
        <p:spPr>
          <a:xfrm>
            <a:off x="2031229" y="1771327"/>
            <a:ext cx="7604696" cy="2031325"/>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将依赖解析中使用的</a:t>
            </a:r>
            <a:r>
              <a:rPr lang="en-US" altLang="zh-CN" dirty="0"/>
              <a:t>Biaffine</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模型应用于实体关系提取任务，并在</a:t>
            </a: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FUNSD</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数据集上获得了</a:t>
            </a: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65.96%</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的</a:t>
            </a: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F1</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分数。</a:t>
            </a:r>
            <a:endPar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R="0" lvl="0" algn="l" defTabSz="914400" rtl="0" eaLnBrk="1" fontAlgn="auto" latinLnBrk="0" hangingPunct="1">
              <a:lnSpc>
                <a:spcPct val="100000"/>
              </a:lnSpc>
              <a:spcBef>
                <a:spcPts val="0"/>
              </a:spcBef>
              <a:spcAft>
                <a:spcPts val="0"/>
              </a:spcAft>
              <a:buClrTx/>
              <a:buSzTx/>
              <a:tabLst/>
              <a:defRPr/>
            </a:pPr>
            <a:endParaRPr kumimoji="0" lang="en-US" altLang="zh-CN" sz="9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作者进行了详细的实验来比较语义实体的不同表示、不同的 </a:t>
            </a: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VRD </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编码器和不同的关系解码器，以更好地理解这项任务。</a:t>
            </a:r>
            <a:endPar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R="0" lvl="0" algn="l" defTabSz="914400" rtl="0" eaLnBrk="1" fontAlgn="auto" latinLnBrk="0" hangingPunct="1">
              <a:lnSpc>
                <a:spcPct val="100000"/>
              </a:lnSpc>
              <a:spcBef>
                <a:spcPts val="0"/>
              </a:spcBef>
              <a:spcAft>
                <a:spcPts val="0"/>
              </a:spcAft>
              <a:buClrTx/>
              <a:buSzTx/>
              <a:tabLst/>
              <a:defRPr/>
            </a:pPr>
            <a:endParaRPr kumimoji="0" lang="en-US" altLang="zh-CN" sz="9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dirty="0">
                <a:solidFill>
                  <a:prstClr val="black"/>
                </a:solidFill>
                <a:latin typeface="等线"/>
                <a:ea typeface="等线" panose="02010600030101010101" pitchFamily="2" charset="-122"/>
              </a:rPr>
              <a:t>作者</a:t>
            </a:r>
            <a:r>
              <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将模型应用于具有不同布局的真实海关数据，并在生产环境中取得了很好的表现。</a:t>
            </a:r>
            <a:endPar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582474933"/>
      </p:ext>
    </p:extLst>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74393" y="285141"/>
            <a:ext cx="712727" cy="684812"/>
            <a:chOff x="4570473" y="781806"/>
            <a:chExt cx="5589527" cy="537060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580000">
              <a:off x="3448806" y="1903473"/>
              <a:ext cx="5294387" cy="3051054"/>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4405" y="1428287"/>
              <a:ext cx="2935595" cy="4724119"/>
            </a:xfrm>
            <a:prstGeom prst="rect">
              <a:avLst/>
            </a:prstGeom>
          </p:spPr>
        </p:pic>
      </p:grpSp>
      <p:sp>
        <p:nvSpPr>
          <p:cNvPr id="6" name="文本框 5"/>
          <p:cNvSpPr txBox="1"/>
          <p:nvPr/>
        </p:nvSpPr>
        <p:spPr>
          <a:xfrm>
            <a:off x="1330960" y="299432"/>
            <a:ext cx="371856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600" normalizeH="0" baseline="0" noProof="0" dirty="0">
                <a:ln>
                  <a:noFill/>
                </a:ln>
                <a:solidFill>
                  <a:srgbClr val="D34817">
                    <a:lumMod val="75000"/>
                  </a:srgbClr>
                </a:solidFill>
                <a:effectLst/>
                <a:uLnTx/>
                <a:uFillTx/>
                <a:latin typeface="Open Sans" panose="020B0606030504020204" pitchFamily="34" charset="0"/>
                <a:ea typeface="微软雅黑" panose="020B0503020204020204" pitchFamily="34" charset="-122"/>
                <a:cs typeface="+mn-cs"/>
                <a:sym typeface="Open Sans" panose="020B0606030504020204" pitchFamily="34" charset="0"/>
              </a:rPr>
              <a:t>任务定义</a:t>
            </a:r>
          </a:p>
        </p:txBody>
      </p:sp>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3113" y="125468"/>
            <a:ext cx="1148148" cy="1148148"/>
          </a:xfrm>
          <a:prstGeom prst="rect">
            <a:avLst/>
          </a:prstGeom>
        </p:spPr>
      </p:pic>
      <p:pic>
        <p:nvPicPr>
          <p:cNvPr id="7" name="图片 6">
            <a:extLst>
              <a:ext uri="{FF2B5EF4-FFF2-40B4-BE49-F238E27FC236}">
                <a16:creationId xmlns:a16="http://schemas.microsoft.com/office/drawing/2014/main" id="{8F6328D7-5F1B-4C2E-B689-8CC70FD33C9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20051" y="1324926"/>
            <a:ext cx="5937812" cy="2294528"/>
          </a:xfrm>
          <a:prstGeom prst="rect">
            <a:avLst/>
          </a:prstGeom>
        </p:spPr>
      </p:pic>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2C6F79D7-53C0-4C73-BEFE-3C64F4AA4F80}"/>
                  </a:ext>
                </a:extLst>
              </p:cNvPr>
              <p:cNvSpPr txBox="1"/>
              <p:nvPr/>
            </p:nvSpPr>
            <p:spPr>
              <a:xfrm>
                <a:off x="1226916" y="3837008"/>
                <a:ext cx="8235388" cy="994631"/>
              </a:xfrm>
              <a:prstGeom prst="rect">
                <a:avLst/>
              </a:prstGeom>
              <a:noFill/>
            </p:spPr>
            <p:txBody>
              <a:bodyPr wrap="square" rtlCol="0">
                <a:spAutoFit/>
              </a:bodyPr>
              <a:lstStyle/>
              <a:p>
                <a:r>
                  <a:rPr lang="zh-CN" altLang="en-US" dirty="0"/>
                  <a:t>每个视​​觉丰富的文档由语义实体列表组成，每个实体由一组单词和边界框的坐标组成：</a:t>
                </a:r>
                <a14:m>
                  <m:oMath xmlns:m="http://schemas.openxmlformats.org/officeDocument/2006/math">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𝑏</m:t>
                        </m:r>
                      </m:e>
                      <m:sub>
                        <m:r>
                          <a:rPr lang="en-US" altLang="zh-CN" b="0" i="1" smtClean="0">
                            <a:latin typeface="Cambria Math" panose="02040503050406030204" pitchFamily="18" charset="0"/>
                          </a:rPr>
                          <m:t>𝑖</m:t>
                        </m:r>
                      </m:sub>
                    </m:sSub>
                    <m:r>
                      <a:rPr lang="en-US" altLang="zh-CN" b="0" i="0"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𝑤</m:t>
                            </m:r>
                          </m:e>
                          <m:sub>
                            <m:r>
                              <a:rPr lang="en-US" altLang="zh-CN" b="0" i="1" smtClean="0">
                                <a:latin typeface="Cambria Math" panose="02040503050406030204" pitchFamily="18" charset="0"/>
                              </a:rPr>
                              <m:t>𝑖</m:t>
                            </m:r>
                          </m:sub>
                          <m:sup>
                            <m:r>
                              <a:rPr lang="en-US" altLang="zh-CN" b="0" i="1" smtClean="0">
                                <a:latin typeface="Cambria Math" panose="02040503050406030204" pitchFamily="18" charset="0"/>
                              </a:rPr>
                              <m:t>1</m:t>
                            </m:r>
                          </m:sup>
                        </m:sSubSup>
                        <m:r>
                          <a:rPr lang="en-US" altLang="zh-CN" b="0" i="1" smtClean="0">
                            <a:latin typeface="Cambria Math" panose="02040503050406030204" pitchFamily="18" charset="0"/>
                          </a:rPr>
                          <m:t>,</m:t>
                        </m:r>
                        <m:r>
                          <a:rPr lang="en-US" altLang="zh-CN" i="1">
                            <a:latin typeface="Cambria Math" panose="02040503050406030204" pitchFamily="18" charset="0"/>
                          </a:rPr>
                          <m:t>·</m:t>
                        </m:r>
                        <m:r>
                          <a:rPr lang="en-US" altLang="zh-CN" i="1" smtClean="0">
                            <a:latin typeface="Cambria Math" panose="02040503050406030204" pitchFamily="18" charset="0"/>
                          </a:rPr>
                          <m:t>·</m:t>
                        </m:r>
                        <m:r>
                          <a:rPr lang="en-US" altLang="zh-CN" i="1">
                            <a:latin typeface="Cambria Math" panose="02040503050406030204" pitchFamily="18" charset="0"/>
                          </a:rPr>
                          <m:t>·</m:t>
                        </m:r>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𝑤</m:t>
                            </m:r>
                          </m:e>
                          <m:sub>
                            <m:r>
                              <a:rPr lang="en-US" altLang="zh-CN" b="0" i="1" smtClean="0">
                                <a:latin typeface="Cambria Math" panose="02040503050406030204" pitchFamily="18" charset="0"/>
                              </a:rPr>
                              <m:t>𝑖</m:t>
                            </m:r>
                          </m:sub>
                          <m:sup>
                            <m:r>
                              <a:rPr lang="en-US" altLang="zh-CN" b="0" i="1" smtClean="0">
                                <a:latin typeface="Cambria Math" panose="02040503050406030204" pitchFamily="18" charset="0"/>
                              </a:rPr>
                              <m:t>𝑚</m:t>
                            </m:r>
                          </m:sup>
                        </m:sSubSup>
                      </m:e>
                    </m:d>
                    <m:r>
                      <a:rPr lang="en-US" altLang="zh-CN" b="0" i="0"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𝑖</m:t>
                        </m:r>
                      </m:sub>
                      <m:sup>
                        <m:r>
                          <a:rPr lang="en-US" altLang="zh-CN" b="0" i="1" smtClean="0">
                            <a:latin typeface="Cambria Math" panose="02040503050406030204" pitchFamily="18" charset="0"/>
                          </a:rPr>
                          <m:t>1</m:t>
                        </m:r>
                      </m:sup>
                    </m:sSubSup>
                    <m:r>
                      <a:rPr lang="en-US" altLang="zh-CN" b="0" i="0"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𝑥</m:t>
                        </m:r>
                      </m:e>
                      <m:sub>
                        <m:r>
                          <a:rPr lang="en-US" altLang="zh-CN" b="0" i="1" smtClean="0">
                            <a:latin typeface="Cambria Math" panose="02040503050406030204" pitchFamily="18" charset="0"/>
                          </a:rPr>
                          <m:t>𝑖</m:t>
                        </m:r>
                      </m:sub>
                      <m:sup>
                        <m:r>
                          <a:rPr lang="en-US" altLang="zh-CN" b="0" i="1" smtClean="0">
                            <a:latin typeface="Cambria Math" panose="02040503050406030204" pitchFamily="18" charset="0"/>
                          </a:rPr>
                          <m:t>2</m:t>
                        </m:r>
                      </m:sup>
                    </m:sSubSup>
                    <m:r>
                      <a:rPr lang="en-US" altLang="zh-CN" b="0" i="0"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sub>
                      <m:sup>
                        <m:r>
                          <a:rPr lang="en-US" altLang="zh-CN" b="0" i="1" smtClean="0">
                            <a:latin typeface="Cambria Math" panose="02040503050406030204" pitchFamily="18" charset="0"/>
                          </a:rPr>
                          <m:t>1</m:t>
                        </m:r>
                      </m:sup>
                    </m:sSubSup>
                    <m:r>
                      <a:rPr lang="en-US" altLang="zh-CN" b="0" i="1" smtClean="0">
                        <a:latin typeface="Cambria Math" panose="02040503050406030204" pitchFamily="18" charset="0"/>
                      </a:rPr>
                      <m:t>,</m:t>
                    </m:r>
                    <m:sSubSup>
                      <m:sSubSupPr>
                        <m:ctrlPr>
                          <a:rPr lang="en-US" altLang="zh-CN" b="0" i="1" smtClean="0">
                            <a:latin typeface="Cambria Math" panose="02040503050406030204" pitchFamily="18" charset="0"/>
                          </a:rPr>
                        </m:ctrlPr>
                      </m:sSubSupPr>
                      <m:e>
                        <m:r>
                          <a:rPr lang="en-US" altLang="zh-CN" b="0" i="1" smtClean="0">
                            <a:latin typeface="Cambria Math" panose="02040503050406030204" pitchFamily="18" charset="0"/>
                          </a:rPr>
                          <m:t>𝑦</m:t>
                        </m:r>
                      </m:e>
                      <m:sub>
                        <m:r>
                          <a:rPr lang="en-US" altLang="zh-CN" b="0" i="1" smtClean="0">
                            <a:latin typeface="Cambria Math" panose="02040503050406030204" pitchFamily="18" charset="0"/>
                          </a:rPr>
                          <m:t>𝑖</m:t>
                        </m:r>
                      </m:sub>
                      <m:sup>
                        <m:r>
                          <a:rPr lang="en-US" altLang="zh-CN" b="0" i="1" smtClean="0">
                            <a:latin typeface="Cambria Math" panose="02040503050406030204" pitchFamily="18" charset="0"/>
                          </a:rPr>
                          <m:t>2</m:t>
                        </m:r>
                      </m:sup>
                    </m:sSubSup>
                    <m:r>
                      <a:rPr lang="en-US" altLang="zh-CN" b="0" i="0" smtClean="0">
                        <a:latin typeface="Cambria Math" panose="02040503050406030204" pitchFamily="18" charset="0"/>
                      </a:rPr>
                      <m:t>]}</m:t>
                    </m:r>
                  </m:oMath>
                </a14:m>
                <a:r>
                  <a:rPr lang="en-US" altLang="zh-CN" dirty="0"/>
                  <a:t>,</a:t>
                </a:r>
              </a:p>
              <a:p>
                <a14:m>
                  <m:oMath xmlns:m="http://schemas.openxmlformats.org/officeDocument/2006/math">
                    <m:d>
                      <m:dPr>
                        <m:begChr m:val="["/>
                        <m:endChr m:val="]"/>
                        <m:ctrlPr>
                          <a:rPr lang="en-US" altLang="zh-CN" i="1">
                            <a:latin typeface="Cambria Math" panose="02040503050406030204" pitchFamily="18" charset="0"/>
                          </a:rPr>
                        </m:ctrlPr>
                      </m:dPr>
                      <m:e>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i="1">
                                <a:latin typeface="Cambria Math" panose="02040503050406030204" pitchFamily="18" charset="0"/>
                              </a:rPr>
                              <m:t>𝑖</m:t>
                            </m:r>
                          </m:sub>
                          <m:sup>
                            <m:r>
                              <a:rPr lang="en-US" altLang="zh-CN" i="1">
                                <a:latin typeface="Cambria Math" panose="02040503050406030204" pitchFamily="18" charset="0"/>
                              </a:rPr>
                              <m:t>1</m:t>
                            </m:r>
                          </m:sup>
                        </m:sSubSup>
                        <m:r>
                          <a:rPr lang="en-US" altLang="zh-CN" i="1">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𝑤</m:t>
                            </m:r>
                          </m:e>
                          <m:sub>
                            <m:r>
                              <a:rPr lang="en-US" altLang="zh-CN" i="1">
                                <a:latin typeface="Cambria Math" panose="02040503050406030204" pitchFamily="18" charset="0"/>
                              </a:rPr>
                              <m:t>𝑖</m:t>
                            </m:r>
                          </m:sub>
                          <m:sup>
                            <m:r>
                              <a:rPr lang="en-US" altLang="zh-CN" i="1">
                                <a:latin typeface="Cambria Math" panose="02040503050406030204" pitchFamily="18" charset="0"/>
                              </a:rPr>
                              <m:t>𝑚</m:t>
                            </m:r>
                          </m:sup>
                        </m:sSubSup>
                      </m:e>
                    </m:d>
                    <m:r>
                      <a:rPr lang="zh-CN" altLang="en-US" i="1" smtClean="0">
                        <a:latin typeface="Cambria Math" panose="02040503050406030204" pitchFamily="18" charset="0"/>
                      </a:rPr>
                      <m:t>指</m:t>
                    </m:r>
                  </m:oMath>
                </a14:m>
                <a:r>
                  <a:rPr lang="zh-CN" altLang="en-US" dirty="0"/>
                  <a:t>词组，</a:t>
                </a:r>
                <a:r>
                  <a:rPr lang="en-US" altLang="zh-CN" dirty="0"/>
                  <a:t> </a:t>
                </a:r>
                <a14:m>
                  <m:oMath xmlns:m="http://schemas.openxmlformats.org/officeDocument/2006/math">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𝑥</m:t>
                        </m:r>
                      </m:e>
                      <m:sub>
                        <m:r>
                          <a:rPr lang="en-US" altLang="zh-CN" i="1">
                            <a:latin typeface="Cambria Math" panose="02040503050406030204" pitchFamily="18" charset="0"/>
                          </a:rPr>
                          <m:t>𝑖</m:t>
                        </m:r>
                      </m:sub>
                      <m:sup>
                        <m:r>
                          <a:rPr lang="en-US" altLang="zh-CN" i="1">
                            <a:latin typeface="Cambria Math" panose="02040503050406030204" pitchFamily="18" charset="0"/>
                          </a:rPr>
                          <m:t>1</m:t>
                        </m:r>
                      </m:sup>
                    </m:sSubSup>
                    <m:r>
                      <a:rPr lang="en-US" altLang="zh-CN" i="1" smtClean="0">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i="1">
                            <a:latin typeface="Cambria Math" panose="02040503050406030204" pitchFamily="18" charset="0"/>
                          </a:rPr>
                          <m:t>𝑥</m:t>
                        </m:r>
                      </m:e>
                      <m:sub>
                        <m:r>
                          <a:rPr lang="en-US" altLang="zh-CN" i="1">
                            <a:latin typeface="Cambria Math" panose="02040503050406030204" pitchFamily="18" charset="0"/>
                          </a:rPr>
                          <m:t>𝑖</m:t>
                        </m:r>
                      </m:sub>
                      <m:sup>
                        <m:r>
                          <a:rPr lang="en-US" altLang="zh-CN" i="1">
                            <a:latin typeface="Cambria Math" panose="02040503050406030204" pitchFamily="18" charset="0"/>
                          </a:rPr>
                          <m:t>2</m:t>
                        </m:r>
                      </m:sup>
                    </m:sSubSup>
                  </m:oMath>
                </a14:m>
                <a:r>
                  <a:rPr lang="zh-CN" altLang="en-US" dirty="0"/>
                  <a:t>表示</a:t>
                </a:r>
                <a:r>
                  <a:rPr lang="en-US" altLang="zh-CN" dirty="0"/>
                  <a:t>x</a:t>
                </a:r>
                <a:r>
                  <a:rPr lang="zh-CN" altLang="en-US" dirty="0"/>
                  <a:t>轴左边</a:t>
                </a:r>
                <a:r>
                  <a:rPr lang="en-US" altLang="zh-CN" dirty="0"/>
                  <a:t>/</a:t>
                </a:r>
                <a:r>
                  <a:rPr lang="zh-CN" altLang="en-US" dirty="0"/>
                  <a:t>右边，</a:t>
                </a:r>
                <a:r>
                  <a:rPr lang="en-US" altLang="zh-CN" dirty="0"/>
                  <a:t> </a:t>
                </a:r>
                <a14:m>
                  <m:oMath xmlns:m="http://schemas.openxmlformats.org/officeDocument/2006/math">
                    <m:sSubSup>
                      <m:sSubSupPr>
                        <m:ctrlPr>
                          <a:rPr lang="en-US" altLang="zh-CN" i="1">
                            <a:latin typeface="Cambria Math" panose="02040503050406030204" pitchFamily="18" charset="0"/>
                          </a:rPr>
                        </m:ctrlPr>
                      </m:sSubSupPr>
                      <m:e>
                        <m:r>
                          <m:rPr>
                            <m:sty m:val="p"/>
                          </m:rPr>
                          <a:rPr lang="en-US" altLang="zh-CN" i="1">
                            <a:latin typeface="Cambria Math" panose="02040503050406030204" pitchFamily="18" charset="0"/>
                          </a:rPr>
                          <m:t>y</m:t>
                        </m:r>
                      </m:e>
                      <m:sub>
                        <m:r>
                          <a:rPr lang="en-US" altLang="zh-CN" i="1">
                            <a:latin typeface="Cambria Math" panose="02040503050406030204" pitchFamily="18" charset="0"/>
                          </a:rPr>
                          <m:t>𝑖</m:t>
                        </m:r>
                      </m:sub>
                      <m:sup>
                        <m:r>
                          <a:rPr lang="en-US" altLang="zh-CN" i="1">
                            <a:latin typeface="Cambria Math" panose="02040503050406030204" pitchFamily="18" charset="0"/>
                          </a:rPr>
                          <m:t>1</m:t>
                        </m:r>
                      </m:sup>
                    </m:sSubSup>
                    <m:r>
                      <a:rPr lang="en-US" altLang="zh-CN" i="1">
                        <a:latin typeface="Cambria Math" panose="02040503050406030204" pitchFamily="18" charset="0"/>
                      </a:rPr>
                      <m:t>/</m:t>
                    </m:r>
                    <m:sSubSup>
                      <m:sSubSupPr>
                        <m:ctrlPr>
                          <a:rPr lang="en-US" altLang="zh-CN" i="1">
                            <a:latin typeface="Cambria Math" panose="02040503050406030204" pitchFamily="18" charset="0"/>
                          </a:rPr>
                        </m:ctrlPr>
                      </m:sSubSupPr>
                      <m:e>
                        <m:r>
                          <a:rPr lang="en-US" altLang="zh-CN" b="0" i="1" smtClean="0">
                            <a:latin typeface="Cambria Math" panose="02040503050406030204" pitchFamily="18" charset="0"/>
                          </a:rPr>
                          <m:t>𝑦</m:t>
                        </m:r>
                      </m:e>
                      <m:sub>
                        <m:r>
                          <a:rPr lang="en-US" altLang="zh-CN" i="1">
                            <a:latin typeface="Cambria Math" panose="02040503050406030204" pitchFamily="18" charset="0"/>
                          </a:rPr>
                          <m:t>𝑖</m:t>
                        </m:r>
                      </m:sub>
                      <m:sup>
                        <m:r>
                          <a:rPr lang="en-US" altLang="zh-CN" i="1">
                            <a:latin typeface="Cambria Math" panose="02040503050406030204" pitchFamily="18" charset="0"/>
                          </a:rPr>
                          <m:t>2</m:t>
                        </m:r>
                      </m:sup>
                    </m:sSubSup>
                  </m:oMath>
                </a14:m>
                <a:r>
                  <a:rPr lang="zh-CN" altLang="en-US" dirty="0"/>
                  <a:t>表示</a:t>
                </a:r>
                <a:r>
                  <a:rPr lang="en-US" altLang="zh-CN" dirty="0"/>
                  <a:t>y</a:t>
                </a:r>
                <a:r>
                  <a:rPr lang="zh-CN" altLang="en-US" dirty="0"/>
                  <a:t>轴上边</a:t>
                </a:r>
                <a:r>
                  <a:rPr lang="en-US" altLang="zh-CN" dirty="0"/>
                  <a:t>/</a:t>
                </a:r>
                <a:r>
                  <a:rPr lang="zh-CN" altLang="en-US" dirty="0"/>
                  <a:t>下边。</a:t>
                </a:r>
              </a:p>
            </p:txBody>
          </p:sp>
        </mc:Choice>
        <mc:Fallback xmlns="">
          <p:sp>
            <p:nvSpPr>
              <p:cNvPr id="8" name="文本框 7">
                <a:extLst>
                  <a:ext uri="{FF2B5EF4-FFF2-40B4-BE49-F238E27FC236}">
                    <a16:creationId xmlns:a16="http://schemas.microsoft.com/office/drawing/2014/main" id="{2C6F79D7-53C0-4C73-BEFE-3C64F4AA4F80}"/>
                  </a:ext>
                </a:extLst>
              </p:cNvPr>
              <p:cNvSpPr txBox="1">
                <a:spLocks noRot="1" noChangeAspect="1" noMove="1" noResize="1" noEditPoints="1" noAdjustHandles="1" noChangeArrowheads="1" noChangeShapeType="1" noTextEdit="1"/>
              </p:cNvSpPr>
              <p:nvPr/>
            </p:nvSpPr>
            <p:spPr>
              <a:xfrm>
                <a:off x="1226916" y="3837008"/>
                <a:ext cx="8235388" cy="994631"/>
              </a:xfrm>
              <a:prstGeom prst="rect">
                <a:avLst/>
              </a:prstGeom>
              <a:blipFill>
                <a:blip r:embed="rId7"/>
                <a:stretch>
                  <a:fillRect l="-592" t="-4878" r="-296" b="-731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0" name="文本框 9">
                <a:extLst>
                  <a:ext uri="{FF2B5EF4-FFF2-40B4-BE49-F238E27FC236}">
                    <a16:creationId xmlns:a16="http://schemas.microsoft.com/office/drawing/2014/main" id="{129308AE-BEAC-420D-9281-E28868F117A2}"/>
                  </a:ext>
                </a:extLst>
              </p:cNvPr>
              <p:cNvSpPr txBox="1"/>
              <p:nvPr/>
            </p:nvSpPr>
            <p:spPr>
              <a:xfrm>
                <a:off x="1226916" y="5049193"/>
                <a:ext cx="8362837" cy="983411"/>
              </a:xfrm>
              <a:prstGeom prst="rect">
                <a:avLst/>
              </a:prstGeom>
              <a:noFill/>
            </p:spPr>
            <p:txBody>
              <a:bodyPr wrap="square" rtlCol="0">
                <a:spAutoFit/>
              </a:bodyPr>
              <a:lstStyle/>
              <a:p>
                <a:r>
                  <a:rPr lang="zh-CN" altLang="en-US" dirty="0"/>
                  <a:t>将数据集中的文档用每个实体的标签和实体之间的关系进行注释。将每个带注释的文档表示为：</a:t>
                </a:r>
                <a14:m>
                  <m:oMath xmlns:m="http://schemas.openxmlformats.org/officeDocument/2006/math">
                    <m:r>
                      <a:rPr lang="en-US" altLang="zh-CN" b="0" i="1" smtClean="0">
                        <a:latin typeface="Cambria Math" panose="02040503050406030204" pitchFamily="18" charset="0"/>
                      </a:rPr>
                      <m:t>𝐷</m:t>
                    </m:r>
                    <m:r>
                      <a:rPr lang="en-US" altLang="zh-CN" i="1">
                        <a:latin typeface="Cambria Math" panose="02040503050406030204" pitchFamily="18" charset="0"/>
                      </a:rPr>
                      <m:t>=</m:t>
                    </m:r>
                    <m:r>
                      <m:rPr>
                        <m:nor/>
                      </m:rPr>
                      <a:rPr lang="en-US" altLang="zh-CN" dirty="0"/>
                      <m:t>{[</m:t>
                    </m:r>
                    <m:sSub>
                      <m:sSubPr>
                        <m:ctrlPr>
                          <a:rPr lang="en-US" altLang="zh-CN" i="1" dirty="0" smtClean="0">
                            <a:latin typeface="Cambria Math" panose="02040503050406030204" pitchFamily="18" charset="0"/>
                          </a:rPr>
                        </m:ctrlPr>
                      </m:sSubPr>
                      <m:e>
                        <m:r>
                          <a:rPr lang="en-US" altLang="zh-CN" b="0" i="1" dirty="0" smtClean="0">
                            <a:latin typeface="Cambria Math" panose="02040503050406030204" pitchFamily="18" charset="0"/>
                          </a:rPr>
                          <m:t>𝑏</m:t>
                        </m:r>
                      </m:e>
                      <m:sub>
                        <m:r>
                          <a:rPr lang="en-US" altLang="zh-CN" b="0" i="1" dirty="0" smtClean="0">
                            <a:latin typeface="Cambria Math" panose="02040503050406030204" pitchFamily="18" charset="0"/>
                          </a:rPr>
                          <m:t>1</m:t>
                        </m:r>
                      </m:sub>
                    </m:sSub>
                    <m:r>
                      <a:rPr lang="en-US" altLang="zh-CN" b="0" i="1" dirty="0" smtClean="0">
                        <a:latin typeface="Cambria Math" panose="02040503050406030204" pitchFamily="18" charset="0"/>
                      </a:rPr>
                      <m:t>,</m:t>
                    </m:r>
                    <m:r>
                      <a:rPr lang="en-US" altLang="zh-CN" i="1" dirty="0">
                        <a:latin typeface="Cambria Math" panose="02040503050406030204" pitchFamily="18" charset="0"/>
                      </a:rPr>
                      <m:t>·</m:t>
                    </m:r>
                    <m:r>
                      <a:rPr lang="en-US" altLang="zh-CN" i="1" dirty="0" smtClean="0">
                        <a:latin typeface="Cambria Math" panose="02040503050406030204" pitchFamily="18" charset="0"/>
                      </a:rPr>
                      <m:t>·</m:t>
                    </m:r>
                    <m:r>
                      <a:rPr lang="en-US" altLang="zh-CN" i="1" dirty="0">
                        <a:latin typeface="Cambria Math" panose="02040503050406030204" pitchFamily="18" charset="0"/>
                      </a:rPr>
                      <m:t>·</m:t>
                    </m:r>
                    <m:r>
                      <m:rPr>
                        <m:nor/>
                      </m:rPr>
                      <a:rPr lang="en-US" altLang="zh-CN" b="0" i="0"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𝑏</m:t>
                        </m:r>
                      </m:e>
                      <m:sub>
                        <m:r>
                          <a:rPr lang="en-US" altLang="zh-CN" b="0" i="1" dirty="0" smtClean="0">
                            <a:latin typeface="Cambria Math" panose="02040503050406030204" pitchFamily="18" charset="0"/>
                          </a:rPr>
                          <m:t>𝑛</m:t>
                        </m:r>
                      </m:sub>
                    </m:sSub>
                    <m:r>
                      <m:rPr>
                        <m:nor/>
                      </m:rPr>
                      <a:rPr lang="en-US" altLang="zh-CN" dirty="0"/>
                      <m:t>]</m:t>
                    </m:r>
                    <m:r>
                      <m:rPr>
                        <m:nor/>
                      </m:rPr>
                      <a:rPr lang="en-US" altLang="zh-CN" b="0" i="0" dirty="0" smtClean="0"/>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𝑙</m:t>
                        </m:r>
                      </m:e>
                      <m:sub>
                        <m:r>
                          <a:rPr lang="en-US" altLang="zh-CN" b="0" i="1" dirty="0" smtClean="0">
                            <a:latin typeface="Cambria Math" panose="02040503050406030204" pitchFamily="18" charset="0"/>
                          </a:rPr>
                          <m:t>1</m:t>
                        </m:r>
                      </m:sub>
                    </m:sSub>
                    <m:r>
                      <a:rPr lang="en-US" altLang="zh-CN" b="0" i="1" dirty="0" smtClean="0">
                        <a:latin typeface="Cambria Math" panose="02040503050406030204" pitchFamily="18" charset="0"/>
                      </a:rPr>
                      <m:t>,</m:t>
                    </m:r>
                    <m:r>
                      <a:rPr lang="en-US" altLang="zh-CN" i="1" dirty="0">
                        <a:latin typeface="Cambria Math" panose="02040503050406030204" pitchFamily="18" charset="0"/>
                      </a:rPr>
                      <m:t>·</m:t>
                    </m:r>
                    <m:r>
                      <a:rPr lang="en-US" altLang="zh-CN" i="1" dirty="0" smtClean="0">
                        <a:latin typeface="Cambria Math" panose="02040503050406030204" pitchFamily="18" charset="0"/>
                      </a:rPr>
                      <m:t>·</m:t>
                    </m:r>
                    <m:r>
                      <a:rPr lang="en-US" altLang="zh-CN" i="1" dirty="0">
                        <a:latin typeface="Cambria Math" panose="02040503050406030204" pitchFamily="18" charset="0"/>
                      </a:rPr>
                      <m:t>·</m:t>
                    </m:r>
                    <m:r>
                      <m:rPr>
                        <m:nor/>
                      </m:rPr>
                      <a:rPr lang="en-US" altLang="zh-CN" b="0" i="0"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𝑙</m:t>
                        </m:r>
                      </m:e>
                      <m:sub>
                        <m:r>
                          <a:rPr lang="en-US" altLang="zh-CN" b="0" i="1" dirty="0" smtClean="0">
                            <a:latin typeface="Cambria Math" panose="02040503050406030204" pitchFamily="18" charset="0"/>
                          </a:rPr>
                          <m:t>𝑛</m:t>
                        </m:r>
                      </m:sub>
                    </m:sSub>
                    <m:r>
                      <m:rPr>
                        <m:nor/>
                      </m:rPr>
                      <a:rPr lang="en-US" altLang="zh-CN" b="0" i="0" dirty="0" smtClean="0"/>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𝑏</m:t>
                        </m:r>
                      </m:e>
                      <m:sub>
                        <m:r>
                          <a:rPr lang="en-US" altLang="zh-CN" b="0" i="1" dirty="0" smtClean="0">
                            <a:latin typeface="Cambria Math" panose="02040503050406030204" pitchFamily="18" charset="0"/>
                          </a:rPr>
                          <m:t>1</m:t>
                        </m:r>
                      </m:sub>
                    </m:sSub>
                    <m:r>
                      <a:rPr lang="en-US" altLang="zh-CN" b="0"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𝑏</m:t>
                        </m:r>
                      </m:e>
                      <m:sub>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h</m:t>
                            </m:r>
                          </m:e>
                          <m:sub>
                            <m:r>
                              <a:rPr lang="en-US" altLang="zh-CN" b="0" i="1" dirty="0" smtClean="0">
                                <a:latin typeface="Cambria Math" panose="02040503050406030204" pitchFamily="18" charset="0"/>
                              </a:rPr>
                              <m:t>1</m:t>
                            </m:r>
                          </m:sub>
                        </m:sSub>
                      </m:sub>
                    </m:sSub>
                    <m:r>
                      <m:rPr>
                        <m:nor/>
                      </m:rPr>
                      <a:rPr lang="en-US" altLang="zh-CN" b="0" i="0" dirty="0" smtClean="0"/>
                      <m:t>),</m:t>
                    </m:r>
                    <m:r>
                      <a:rPr lang="en-US" altLang="zh-CN" i="1" dirty="0">
                        <a:latin typeface="Cambria Math" panose="02040503050406030204" pitchFamily="18" charset="0"/>
                      </a:rPr>
                      <m:t>·</m:t>
                    </m:r>
                    <m:r>
                      <a:rPr lang="en-US" altLang="zh-CN" i="1" dirty="0" smtClean="0">
                        <a:latin typeface="Cambria Math" panose="02040503050406030204" pitchFamily="18" charset="0"/>
                      </a:rPr>
                      <m:t>·</m:t>
                    </m:r>
                    <m:r>
                      <a:rPr lang="en-US" altLang="zh-CN" i="1" dirty="0">
                        <a:latin typeface="Cambria Math" panose="02040503050406030204" pitchFamily="18" charset="0"/>
                      </a:rPr>
                      <m:t>·</m:t>
                    </m:r>
                    <m:r>
                      <a:rPr lang="en-US" altLang="zh-CN" b="0" i="1" dirty="0" smtClean="0">
                        <a:latin typeface="Cambria Math" panose="02040503050406030204" pitchFamily="18" charset="0"/>
                      </a:rPr>
                      <m:t>,(</m:t>
                    </m:r>
                    <m:sSub>
                      <m:sSubPr>
                        <m:ctrlPr>
                          <a:rPr lang="en-US" altLang="zh-CN" i="1" dirty="0" smtClean="0">
                            <a:latin typeface="Cambria Math" panose="02040503050406030204" pitchFamily="18" charset="0"/>
                          </a:rPr>
                        </m:ctrlPr>
                      </m:sSubPr>
                      <m:e>
                        <m:r>
                          <a:rPr lang="en-US" altLang="zh-CN" b="0" i="1" dirty="0" smtClean="0">
                            <a:latin typeface="Cambria Math" panose="02040503050406030204" pitchFamily="18" charset="0"/>
                          </a:rPr>
                          <m:t>𝑏</m:t>
                        </m:r>
                      </m:e>
                      <m:sub>
                        <m:r>
                          <a:rPr lang="en-US" altLang="zh-CN" b="0" i="1" dirty="0" smtClean="0">
                            <a:latin typeface="Cambria Math" panose="02040503050406030204" pitchFamily="18" charset="0"/>
                          </a:rPr>
                          <m:t>𝑚</m:t>
                        </m:r>
                      </m:sub>
                    </m:sSub>
                    <m:r>
                      <a:rPr lang="en-US" altLang="zh-CN" b="0" i="1" dirty="0" smtClean="0">
                        <a:latin typeface="Cambria Math" panose="02040503050406030204" pitchFamily="18" charset="0"/>
                      </a:rPr>
                      <m:t>,</m:t>
                    </m:r>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𝑏</m:t>
                        </m:r>
                      </m:e>
                      <m:sub>
                        <m:sSub>
                          <m:sSubPr>
                            <m:ctrlPr>
                              <a:rPr lang="en-US" altLang="zh-CN" b="0" i="1" dirty="0" smtClean="0">
                                <a:latin typeface="Cambria Math" panose="02040503050406030204" pitchFamily="18" charset="0"/>
                              </a:rPr>
                            </m:ctrlPr>
                          </m:sSubPr>
                          <m:e>
                            <m:r>
                              <a:rPr lang="en-US" altLang="zh-CN" b="0" i="1" dirty="0" smtClean="0">
                                <a:latin typeface="Cambria Math" panose="02040503050406030204" pitchFamily="18" charset="0"/>
                              </a:rPr>
                              <m:t>h</m:t>
                            </m:r>
                          </m:e>
                          <m:sub>
                            <m:r>
                              <a:rPr lang="en-US" altLang="zh-CN" b="0" i="1" dirty="0" smtClean="0">
                                <a:latin typeface="Cambria Math" panose="02040503050406030204" pitchFamily="18" charset="0"/>
                              </a:rPr>
                              <m:t>𝑚</m:t>
                            </m:r>
                          </m:sub>
                        </m:sSub>
                      </m:sub>
                    </m:sSub>
                    <m:r>
                      <a:rPr lang="en-US" altLang="zh-CN" b="0" i="1" dirty="0" smtClean="0">
                        <a:latin typeface="Cambria Math" panose="02040503050406030204" pitchFamily="18" charset="0"/>
                      </a:rPr>
                      <m:t>)</m:t>
                    </m:r>
                    <m:r>
                      <m:rPr>
                        <m:nor/>
                      </m:rPr>
                      <a:rPr lang="en-US" altLang="zh-CN" b="0" i="0" dirty="0" smtClean="0"/>
                      <m:t>]</m:t>
                    </m:r>
                    <m:r>
                      <m:rPr>
                        <m:nor/>
                      </m:rPr>
                      <a:rPr lang="en-US" altLang="zh-CN" dirty="0"/>
                      <m:t>}</m:t>
                    </m:r>
                  </m:oMath>
                </a14:m>
                <a:r>
                  <a:rPr lang="en-US" altLang="zh-CN" dirty="0"/>
                  <a:t>,</a:t>
                </a:r>
              </a:p>
              <a:p>
                <a14:m>
                  <m:oMath xmlns:m="http://schemas.openxmlformats.org/officeDocument/2006/math">
                    <m:r>
                      <a:rPr lang="en-US" altLang="zh-CN" b="0" i="1" dirty="0" smtClean="0">
                        <a:latin typeface="Cambria Math" panose="02040503050406030204" pitchFamily="18" charset="0"/>
                      </a:rPr>
                      <m:t>𝑙</m:t>
                    </m:r>
                  </m:oMath>
                </a14:m>
                <a:r>
                  <a:rPr lang="zh-CN" altLang="en-US" dirty="0"/>
                  <a:t>是每个实体的标签</a:t>
                </a:r>
                <a:r>
                  <a:rPr lang="en-US" altLang="zh-CN" dirty="0"/>
                  <a:t>, </a:t>
                </a:r>
                <a14:m>
                  <m:oMath xmlns:m="http://schemas.openxmlformats.org/officeDocument/2006/math">
                    <m:r>
                      <m:rPr>
                        <m:nor/>
                      </m:rPr>
                      <a:rPr lang="en-US" altLang="zh-CN" dirty="0"/>
                      <m:t>(</m:t>
                    </m:r>
                    <m:sSub>
                      <m:sSubPr>
                        <m:ctrlPr>
                          <a:rPr lang="en-US" altLang="zh-CN" i="1" dirty="0">
                            <a:latin typeface="Cambria Math" panose="02040503050406030204" pitchFamily="18" charset="0"/>
                          </a:rPr>
                        </m:ctrlPr>
                      </m:sSubPr>
                      <m:e>
                        <m:r>
                          <a:rPr lang="en-US" altLang="zh-CN" i="1" dirty="0">
                            <a:latin typeface="Cambria Math" panose="02040503050406030204" pitchFamily="18" charset="0"/>
                          </a:rPr>
                          <m:t>𝑏</m:t>
                        </m:r>
                      </m:e>
                      <m:sub>
                        <m:r>
                          <a:rPr lang="en-US" altLang="zh-CN" b="0" i="1" dirty="0" smtClean="0">
                            <a:latin typeface="Cambria Math" panose="02040503050406030204" pitchFamily="18" charset="0"/>
                          </a:rPr>
                          <m:t>𝑖</m:t>
                        </m:r>
                      </m:sub>
                    </m:sSub>
                    <m:r>
                      <a:rPr lang="en-US" altLang="zh-CN" i="1" dirty="0">
                        <a:latin typeface="Cambria Math" panose="02040503050406030204" pitchFamily="18" charset="0"/>
                      </a:rPr>
                      <m:t>,</m:t>
                    </m:r>
                    <m:sSub>
                      <m:sSubPr>
                        <m:ctrlPr>
                          <a:rPr lang="en-US" altLang="zh-CN" i="1" dirty="0">
                            <a:latin typeface="Cambria Math" panose="02040503050406030204" pitchFamily="18" charset="0"/>
                          </a:rPr>
                        </m:ctrlPr>
                      </m:sSubPr>
                      <m:e>
                        <m:r>
                          <a:rPr lang="en-US" altLang="zh-CN" i="1" dirty="0">
                            <a:latin typeface="Cambria Math" panose="02040503050406030204" pitchFamily="18" charset="0"/>
                          </a:rPr>
                          <m:t>𝑏</m:t>
                        </m:r>
                      </m:e>
                      <m:sub>
                        <m:sSub>
                          <m:sSubPr>
                            <m:ctrlPr>
                              <a:rPr lang="en-US" altLang="zh-CN" i="1" dirty="0" smtClean="0">
                                <a:latin typeface="Cambria Math" panose="02040503050406030204" pitchFamily="18" charset="0"/>
                              </a:rPr>
                            </m:ctrlPr>
                          </m:sSubPr>
                          <m:e>
                            <m:r>
                              <a:rPr lang="en-US" altLang="zh-CN" i="1" dirty="0">
                                <a:latin typeface="Cambria Math" panose="02040503050406030204" pitchFamily="18" charset="0"/>
                              </a:rPr>
                              <m:t>h</m:t>
                            </m:r>
                          </m:e>
                          <m:sub>
                            <m:r>
                              <a:rPr lang="en-US" altLang="zh-CN" b="0" i="1" dirty="0" smtClean="0">
                                <a:latin typeface="Cambria Math" panose="02040503050406030204" pitchFamily="18" charset="0"/>
                              </a:rPr>
                              <m:t>𝑖</m:t>
                            </m:r>
                          </m:sub>
                        </m:sSub>
                      </m:sub>
                    </m:sSub>
                    <m:r>
                      <a:rPr lang="en-US" altLang="zh-CN" b="0" i="1" dirty="0" smtClean="0">
                        <a:latin typeface="Cambria Math" panose="02040503050406030204" pitchFamily="18" charset="0"/>
                      </a:rPr>
                      <m:t>)</m:t>
                    </m:r>
                    <m:r>
                      <a:rPr lang="zh-CN" altLang="en-US" i="1" dirty="0">
                        <a:latin typeface="Cambria Math" panose="02040503050406030204" pitchFamily="18" charset="0"/>
                      </a:rPr>
                      <m:t>表示</m:t>
                    </m:r>
                  </m:oMath>
                </a14:m>
                <a:r>
                  <a:rPr lang="zh-CN" altLang="en-US" dirty="0"/>
                  <a:t>实体</a:t>
                </a:r>
                <a14:m>
                  <m:oMath xmlns:m="http://schemas.openxmlformats.org/officeDocument/2006/math">
                    <m:sSub>
                      <m:sSubPr>
                        <m:ctrlPr>
                          <a:rPr lang="en-US" altLang="zh-CN" i="1" dirty="0">
                            <a:latin typeface="Cambria Math" panose="02040503050406030204" pitchFamily="18" charset="0"/>
                          </a:rPr>
                        </m:ctrlPr>
                      </m:sSubPr>
                      <m:e>
                        <m:r>
                          <a:rPr lang="en-US" altLang="zh-CN" i="1" dirty="0">
                            <a:latin typeface="Cambria Math" panose="02040503050406030204" pitchFamily="18" charset="0"/>
                          </a:rPr>
                          <m:t>𝑏</m:t>
                        </m:r>
                      </m:e>
                      <m:sub>
                        <m:r>
                          <a:rPr lang="en-US" altLang="zh-CN" i="1" dirty="0">
                            <a:latin typeface="Cambria Math" panose="02040503050406030204" pitchFamily="18" charset="0"/>
                          </a:rPr>
                          <m:t>𝑖</m:t>
                        </m:r>
                      </m:sub>
                    </m:sSub>
                    <m:r>
                      <a:rPr lang="zh-CN" altLang="en-US" i="1" dirty="0" smtClean="0">
                        <a:latin typeface="Cambria Math" panose="02040503050406030204" pitchFamily="18" charset="0"/>
                      </a:rPr>
                      <m:t>和</m:t>
                    </m:r>
                    <m:sSub>
                      <m:sSubPr>
                        <m:ctrlPr>
                          <a:rPr lang="en-US" altLang="zh-CN" i="1" dirty="0">
                            <a:latin typeface="Cambria Math" panose="02040503050406030204" pitchFamily="18" charset="0"/>
                          </a:rPr>
                        </m:ctrlPr>
                      </m:sSubPr>
                      <m:e>
                        <m:r>
                          <a:rPr lang="en-US" altLang="zh-CN" i="1" dirty="0">
                            <a:latin typeface="Cambria Math" panose="02040503050406030204" pitchFamily="18" charset="0"/>
                          </a:rPr>
                          <m:t>𝑏</m:t>
                        </m:r>
                      </m:e>
                      <m:sub>
                        <m:sSub>
                          <m:sSubPr>
                            <m:ctrlPr>
                              <a:rPr lang="en-US" altLang="zh-CN" i="1" dirty="0">
                                <a:latin typeface="Cambria Math" panose="02040503050406030204" pitchFamily="18" charset="0"/>
                              </a:rPr>
                            </m:ctrlPr>
                          </m:sSubPr>
                          <m:e>
                            <m:r>
                              <a:rPr lang="en-US" altLang="zh-CN" i="1" dirty="0">
                                <a:latin typeface="Cambria Math" panose="02040503050406030204" pitchFamily="18" charset="0"/>
                              </a:rPr>
                              <m:t>h</m:t>
                            </m:r>
                          </m:e>
                          <m:sub>
                            <m:r>
                              <a:rPr lang="en-US" altLang="zh-CN" i="1" dirty="0">
                                <a:latin typeface="Cambria Math" panose="02040503050406030204" pitchFamily="18" charset="0"/>
                              </a:rPr>
                              <m:t>𝑖</m:t>
                            </m:r>
                          </m:sub>
                        </m:sSub>
                      </m:sub>
                    </m:sSub>
                  </m:oMath>
                </a14:m>
                <a:r>
                  <a:rPr lang="zh-CN" altLang="en-US" dirty="0"/>
                  <a:t>的关系。</a:t>
                </a:r>
              </a:p>
            </p:txBody>
          </p:sp>
        </mc:Choice>
        <mc:Fallback xmlns="">
          <p:sp>
            <p:nvSpPr>
              <p:cNvPr id="10" name="文本框 9">
                <a:extLst>
                  <a:ext uri="{FF2B5EF4-FFF2-40B4-BE49-F238E27FC236}">
                    <a16:creationId xmlns:a16="http://schemas.microsoft.com/office/drawing/2014/main" id="{129308AE-BEAC-420D-9281-E28868F117A2}"/>
                  </a:ext>
                </a:extLst>
              </p:cNvPr>
              <p:cNvSpPr txBox="1">
                <a:spLocks noRot="1" noChangeAspect="1" noMove="1" noResize="1" noEditPoints="1" noAdjustHandles="1" noChangeArrowheads="1" noChangeShapeType="1" noTextEdit="1"/>
              </p:cNvSpPr>
              <p:nvPr/>
            </p:nvSpPr>
            <p:spPr>
              <a:xfrm>
                <a:off x="1226916" y="5049193"/>
                <a:ext cx="8362837" cy="983411"/>
              </a:xfrm>
              <a:prstGeom prst="rect">
                <a:avLst/>
              </a:prstGeom>
              <a:blipFill>
                <a:blip r:embed="rId8"/>
                <a:stretch>
                  <a:fillRect l="-583" t="-3086" b="-5556"/>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633636738"/>
      </p:ext>
    </p:extLst>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74393" y="285141"/>
            <a:ext cx="712727" cy="684812"/>
            <a:chOff x="4570473" y="781806"/>
            <a:chExt cx="5589527" cy="537060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580000">
              <a:off x="3448806" y="1903473"/>
              <a:ext cx="5294387" cy="3051054"/>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4405" y="1428287"/>
              <a:ext cx="2935595" cy="4724119"/>
            </a:xfrm>
            <a:prstGeom prst="rect">
              <a:avLst/>
            </a:prstGeom>
          </p:spPr>
        </p:pic>
      </p:grpSp>
      <p:sp>
        <p:nvSpPr>
          <p:cNvPr id="6" name="文本框 5"/>
          <p:cNvSpPr txBox="1"/>
          <p:nvPr/>
        </p:nvSpPr>
        <p:spPr>
          <a:xfrm>
            <a:off x="1330960" y="299432"/>
            <a:ext cx="3026908"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b="1" spc="600" dirty="0">
                <a:solidFill>
                  <a:srgbClr val="D34817">
                    <a:lumMod val="75000"/>
                  </a:srgbClr>
                </a:solidFill>
                <a:latin typeface="Times New Roman" panose="02020603050405020304" pitchFamily="18" charset="0"/>
                <a:ea typeface="微软雅黑" panose="020B0503020204020204" pitchFamily="34" charset="-122"/>
                <a:cs typeface="Times New Roman" panose="02020603050405020304" pitchFamily="18" charset="0"/>
                <a:sym typeface="Open Sans" panose="020B0606030504020204" pitchFamily="34" charset="0"/>
              </a:rPr>
              <a:t>B</a:t>
            </a:r>
            <a:r>
              <a:rPr kumimoji="0" lang="en-US" altLang="zh-CN" sz="2000" b="1" i="0" u="none" strike="noStrike" kern="1200" cap="none" spc="600" normalizeH="0" baseline="0" noProof="0" dirty="0" err="1">
                <a:ln>
                  <a:noFill/>
                </a:ln>
                <a:solidFill>
                  <a:srgbClr val="D34817">
                    <a:lumMod val="75000"/>
                  </a:srgbClr>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Open Sans" panose="020B0606030504020204" pitchFamily="34" charset="0"/>
              </a:rPr>
              <a:t>iaffine</a:t>
            </a:r>
            <a:r>
              <a:rPr kumimoji="0" lang="zh-CN" altLang="en-US" sz="2000" b="1" i="0" u="none" strike="noStrike" kern="1200" cap="none" spc="600" normalizeH="0" baseline="0" noProof="0" dirty="0">
                <a:ln>
                  <a:noFill/>
                </a:ln>
                <a:solidFill>
                  <a:srgbClr val="D34817">
                    <a:lumMod val="75000"/>
                  </a:srgbClr>
                </a:solidFill>
                <a:effectLst/>
                <a:uLnTx/>
                <a:uFillTx/>
                <a:latin typeface="Open Sans" panose="020B0606030504020204" pitchFamily="34" charset="0"/>
                <a:ea typeface="微软雅黑" panose="020B0503020204020204" pitchFamily="34" charset="-122"/>
                <a:cs typeface="+mn-cs"/>
                <a:sym typeface="Open Sans" panose="020B0606030504020204" pitchFamily="34" charset="0"/>
              </a:rPr>
              <a:t>解析器</a:t>
            </a:r>
          </a:p>
        </p:txBody>
      </p:sp>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3113" y="125468"/>
            <a:ext cx="1148148" cy="1148148"/>
          </a:xfrm>
          <a:prstGeom prst="rect">
            <a:avLst/>
          </a:prstGeom>
        </p:spPr>
      </p:pic>
      <p:pic>
        <p:nvPicPr>
          <p:cNvPr id="9" name="图片 8">
            <a:extLst>
              <a:ext uri="{FF2B5EF4-FFF2-40B4-BE49-F238E27FC236}">
                <a16:creationId xmlns:a16="http://schemas.microsoft.com/office/drawing/2014/main" id="{4AA7D465-5D9F-40E6-A0FF-4A770B16A8A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87120" y="1366214"/>
            <a:ext cx="4305527" cy="4004440"/>
          </a:xfrm>
          <a:prstGeom prst="rect">
            <a:avLst/>
          </a:prstGeom>
        </p:spPr>
      </p:pic>
      <p:sp>
        <p:nvSpPr>
          <p:cNvPr id="11" name="文本框 10">
            <a:extLst>
              <a:ext uri="{FF2B5EF4-FFF2-40B4-BE49-F238E27FC236}">
                <a16:creationId xmlns:a16="http://schemas.microsoft.com/office/drawing/2014/main" id="{8F5A60EE-7996-4082-9DFC-012CD261A03B}"/>
              </a:ext>
            </a:extLst>
          </p:cNvPr>
          <p:cNvSpPr txBox="1"/>
          <p:nvPr/>
        </p:nvSpPr>
        <p:spPr>
          <a:xfrm>
            <a:off x="6304344" y="2372810"/>
            <a:ext cx="4305527" cy="1754326"/>
          </a:xfrm>
          <a:prstGeom prst="rect">
            <a:avLst/>
          </a:prstGeom>
          <a:noFill/>
        </p:spPr>
        <p:txBody>
          <a:bodyPr wrap="square" rtlCol="0">
            <a:spAutoFit/>
          </a:bodyPr>
          <a:lstStyle/>
          <a:p>
            <a:r>
              <a:rPr lang="en-US" altLang="zh-CN" dirty="0"/>
              <a:t>Biaffine</a:t>
            </a:r>
            <a:r>
              <a:rPr lang="zh-CN" altLang="en-US" dirty="0"/>
              <a:t>依赖解析器以词和词性标签嵌入作为词表示，并使用多层 </a:t>
            </a:r>
            <a:r>
              <a:rPr lang="en-US" altLang="zh-CN" dirty="0" err="1"/>
              <a:t>BiLSTM</a:t>
            </a:r>
            <a:r>
              <a:rPr lang="en-US" altLang="zh-CN" dirty="0"/>
              <a:t> </a:t>
            </a:r>
            <a:r>
              <a:rPr lang="zh-CN" altLang="en-US" dirty="0"/>
              <a:t>对输入句子进行编码。然后使用两个 </a:t>
            </a:r>
            <a:r>
              <a:rPr lang="en-US" altLang="zh-CN" dirty="0"/>
              <a:t>MLP </a:t>
            </a:r>
            <a:r>
              <a:rPr lang="zh-CN" altLang="en-US" dirty="0"/>
              <a:t>模块去除与当前链路决策无关的信息。最后利用</a:t>
            </a:r>
            <a:r>
              <a:rPr lang="en-US" altLang="zh-CN" dirty="0"/>
              <a:t>Biaffine</a:t>
            </a:r>
            <a:r>
              <a:rPr lang="zh-CN" altLang="en-US" dirty="0"/>
              <a:t>注意力机制计算词与词之间的依赖关系得分。</a:t>
            </a:r>
          </a:p>
        </p:txBody>
      </p:sp>
    </p:spTree>
    <p:extLst>
      <p:ext uri="{BB962C8B-B14F-4D97-AF65-F5344CB8AC3E}">
        <p14:creationId xmlns:p14="http://schemas.microsoft.com/office/powerpoint/2010/main" val="3070465162"/>
      </p:ext>
    </p:extLst>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74393" y="285141"/>
            <a:ext cx="712727" cy="684812"/>
            <a:chOff x="4570473" y="781806"/>
            <a:chExt cx="5589527" cy="5370600"/>
          </a:xfrm>
        </p:grpSpPr>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580000">
              <a:off x="3448806" y="1903473"/>
              <a:ext cx="5294387" cy="3051054"/>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4405" y="1428287"/>
              <a:ext cx="2935595" cy="4724119"/>
            </a:xfrm>
            <a:prstGeom prst="rect">
              <a:avLst/>
            </a:prstGeom>
          </p:spPr>
        </p:pic>
      </p:grpSp>
      <p:sp>
        <p:nvSpPr>
          <p:cNvPr id="6" name="文本框 5"/>
          <p:cNvSpPr txBox="1"/>
          <p:nvPr/>
        </p:nvSpPr>
        <p:spPr>
          <a:xfrm>
            <a:off x="1330960" y="299432"/>
            <a:ext cx="371856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600" normalizeH="0" baseline="0" noProof="0" dirty="0">
                <a:ln>
                  <a:noFill/>
                </a:ln>
                <a:solidFill>
                  <a:srgbClr val="D34817">
                    <a:lumMod val="75000"/>
                  </a:srgbClr>
                </a:solidFill>
                <a:effectLst/>
                <a:uLnTx/>
                <a:uFillTx/>
                <a:latin typeface="Open Sans" panose="020B0606030504020204" pitchFamily="34" charset="0"/>
                <a:ea typeface="微软雅黑" panose="020B0503020204020204" pitchFamily="34" charset="-122"/>
                <a:cs typeface="+mn-cs"/>
                <a:sym typeface="Open Sans" panose="020B0606030504020204" pitchFamily="34" charset="0"/>
              </a:rPr>
              <a:t>模型框架</a:t>
            </a:r>
          </a:p>
        </p:txBody>
      </p:sp>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3113" y="125468"/>
            <a:ext cx="1148148" cy="1148148"/>
          </a:xfrm>
          <a:prstGeom prst="rect">
            <a:avLst/>
          </a:prstGeom>
        </p:spPr>
      </p:pic>
      <p:sp>
        <p:nvSpPr>
          <p:cNvPr id="9" name="文本框 8">
            <a:extLst>
              <a:ext uri="{FF2B5EF4-FFF2-40B4-BE49-F238E27FC236}">
                <a16:creationId xmlns:a16="http://schemas.microsoft.com/office/drawing/2014/main" id="{F0D4AF4D-C8B0-4034-A118-8115A97218E6}"/>
              </a:ext>
            </a:extLst>
          </p:cNvPr>
          <p:cNvSpPr txBox="1"/>
          <p:nvPr/>
        </p:nvSpPr>
        <p:spPr>
          <a:xfrm>
            <a:off x="4166887" y="5403972"/>
            <a:ext cx="3718560" cy="369332"/>
          </a:xfrm>
          <a:prstGeom prst="rect">
            <a:avLst/>
          </a:prstGeom>
          <a:noFill/>
        </p:spPr>
        <p:txBody>
          <a:bodyPr wrap="square" rtlCol="0">
            <a:spAutoFit/>
          </a:bodyPr>
          <a:lstStyle/>
          <a:p>
            <a:r>
              <a:rPr lang="zh-CN" altLang="en-US" dirty="0"/>
              <a:t>实体关系提取模型架构</a:t>
            </a:r>
          </a:p>
        </p:txBody>
      </p:sp>
      <p:pic>
        <p:nvPicPr>
          <p:cNvPr id="13" name="图片 12">
            <a:extLst>
              <a:ext uri="{FF2B5EF4-FFF2-40B4-BE49-F238E27FC236}">
                <a16:creationId xmlns:a16="http://schemas.microsoft.com/office/drawing/2014/main" id="{A225FDA7-F485-40AE-A16C-074249B3B13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62052" y="911645"/>
            <a:ext cx="5342690" cy="4280224"/>
          </a:xfrm>
          <a:prstGeom prst="rect">
            <a:avLst/>
          </a:prstGeom>
        </p:spPr>
      </p:pic>
    </p:spTree>
    <p:extLst>
      <p:ext uri="{BB962C8B-B14F-4D97-AF65-F5344CB8AC3E}">
        <p14:creationId xmlns:p14="http://schemas.microsoft.com/office/powerpoint/2010/main" val="1333064271"/>
      </p:ext>
    </p:extLst>
  </p:cSld>
  <p:clrMapOvr>
    <a:masterClrMapping/>
  </p:clrMapOvr>
  <mc:AlternateContent xmlns:mc="http://schemas.openxmlformats.org/markup-compatibility/2006" xmlns:p14="http://schemas.microsoft.com/office/powerpoint/2010/main">
    <mc:Choice Requires="p14">
      <p:transition spd="slow" p14:dur="1250" advTm="3000">
        <p14:flip dir="r"/>
      </p:transition>
    </mc:Choice>
    <mc:Fallback xmlns="">
      <p:transition spd="slow" advTm="3000">
        <p:fade/>
      </p:transition>
    </mc:Fallback>
  </mc:AlternateContent>
</p:sld>
</file>

<file path=ppt/theme/theme1.xml><?xml version="1.0" encoding="utf-8"?>
<a:theme xmlns:a="http://schemas.openxmlformats.org/drawingml/2006/main" name="Office 主题​​">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1438</TotalTime>
  <Words>2526</Words>
  <Application>Microsoft Office PowerPoint</Application>
  <PresentationFormat>宽屏</PresentationFormat>
  <Paragraphs>134</Paragraphs>
  <Slides>23</Slides>
  <Notes>23</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23</vt:i4>
      </vt:variant>
    </vt:vector>
  </HeadingPairs>
  <TitlesOfParts>
    <vt:vector size="33" baseType="lpstr">
      <vt:lpstr>-apple-system</vt:lpstr>
      <vt:lpstr>等线</vt:lpstr>
      <vt:lpstr>等线 Light</vt:lpstr>
      <vt:lpstr>迷你简启体</vt:lpstr>
      <vt:lpstr>微软雅黑</vt:lpstr>
      <vt:lpstr>Arial</vt:lpstr>
      <vt:lpstr>Cambria Math</vt:lpstr>
      <vt:lpstr>Open Sans</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dc:title>
  <dc:creator>刘 思蜀</dc:creator>
  <cp:lastModifiedBy>Si Moon</cp:lastModifiedBy>
  <cp:revision>48</cp:revision>
  <dcterms:created xsi:type="dcterms:W3CDTF">2018-09-27T05:15:00Z</dcterms:created>
  <dcterms:modified xsi:type="dcterms:W3CDTF">2021-11-11T01:28:37Z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2052-10.1.0.7670</vt:lpwstr>
  </property>
</Properties>
</file>

<file path=docProps/thumbnail.jpeg>
</file>